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83" r:id="rId5"/>
    <p:sldId id="284" r:id="rId6"/>
    <p:sldId id="297" r:id="rId7"/>
    <p:sldId id="298" r:id="rId8"/>
    <p:sldId id="299" r:id="rId9"/>
    <p:sldId id="300" r:id="rId10"/>
    <p:sldId id="301" r:id="rId11"/>
    <p:sldId id="302" r:id="rId12"/>
    <p:sldId id="296" r:id="rId13"/>
    <p:sldId id="303" r:id="rId14"/>
    <p:sldId id="292" r:id="rId15"/>
    <p:sldId id="293" r:id="rId16"/>
    <p:sldId id="294" r:id="rId17"/>
    <p:sldId id="304" r:id="rId18"/>
    <p:sldId id="281" r:id="rId19"/>
  </p:sldIdLst>
  <p:sldSz cx="9144000" cy="6858000" type="screen4x3"/>
  <p:notesSz cx="6819900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7979"/>
    <a:srgbClr val="B3AA7E"/>
    <a:srgbClr val="00AEE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16" autoAdjust="0"/>
    <p:restoredTop sz="81807" autoAdjust="0"/>
  </p:normalViewPr>
  <p:slideViewPr>
    <p:cSldViewPr>
      <p:cViewPr varScale="1">
        <p:scale>
          <a:sx n="92" d="100"/>
          <a:sy n="92" d="100"/>
        </p:scale>
        <p:origin x="-1878" y="-102"/>
      </p:cViewPr>
      <p:guideLst>
        <p:guide orient="horz" pos="164"/>
        <p:guide pos="56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FF2B1A-0766-49BF-B2D6-60DD7C70EC31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6829870-5FFC-42FF-9D31-DFAE52A9DE03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GB" sz="2700" dirty="0" smtClean="0"/>
            <a:t>Measurement</a:t>
          </a:r>
          <a:endParaRPr lang="en-GB" sz="2700" dirty="0"/>
        </a:p>
      </dgm:t>
    </dgm:pt>
    <dgm:pt modelId="{B9D07ABA-B30E-4485-8E9C-699EBAFAE872}" type="parTrans" cxnId="{4FE2131B-324B-4EFE-A757-9A9AA5F00788}">
      <dgm:prSet/>
      <dgm:spPr/>
      <dgm:t>
        <a:bodyPr/>
        <a:lstStyle/>
        <a:p>
          <a:endParaRPr lang="en-GB"/>
        </a:p>
      </dgm:t>
    </dgm:pt>
    <dgm:pt modelId="{E8BB624A-585C-4B38-91FE-4B734FDB71C6}" type="sibTrans" cxnId="{4FE2131B-324B-4EFE-A757-9A9AA5F00788}">
      <dgm:prSet/>
      <dgm:spPr/>
      <dgm:t>
        <a:bodyPr/>
        <a:lstStyle/>
        <a:p>
          <a:endParaRPr lang="en-GB"/>
        </a:p>
      </dgm:t>
    </dgm:pt>
    <dgm:pt modelId="{89D1BA37-FD65-4D5B-929B-B89B628A64AF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GB" dirty="0" smtClean="0"/>
            <a:t>Receive data</a:t>
          </a:r>
          <a:endParaRPr lang="en-GB" dirty="0"/>
        </a:p>
      </dgm:t>
    </dgm:pt>
    <dgm:pt modelId="{E3BC7EED-6D6E-4FD3-BB8D-E097E81595E0}" type="parTrans" cxnId="{CA780130-80F1-4921-9DB5-4469CFC9924E}">
      <dgm:prSet/>
      <dgm:spPr/>
      <dgm:t>
        <a:bodyPr/>
        <a:lstStyle/>
        <a:p>
          <a:endParaRPr lang="en-GB"/>
        </a:p>
      </dgm:t>
    </dgm:pt>
    <dgm:pt modelId="{253B753A-017F-44B4-9900-7F2DA7D9987D}" type="sibTrans" cxnId="{CA780130-80F1-4921-9DB5-4469CFC9924E}">
      <dgm:prSet/>
      <dgm:spPr/>
      <dgm:t>
        <a:bodyPr/>
        <a:lstStyle/>
        <a:p>
          <a:endParaRPr lang="en-GB"/>
        </a:p>
      </dgm:t>
    </dgm:pt>
    <dgm:pt modelId="{00312858-C2F7-4B01-8944-E970AC4D8BE5}">
      <dgm:prSet phldrT="[Text]"/>
      <dgm:spPr/>
      <dgm:t>
        <a:bodyPr/>
        <a:lstStyle/>
        <a:p>
          <a:r>
            <a:rPr lang="en-GB" dirty="0" smtClean="0"/>
            <a:t>Market share</a:t>
          </a:r>
          <a:endParaRPr lang="en-GB" dirty="0"/>
        </a:p>
      </dgm:t>
    </dgm:pt>
    <dgm:pt modelId="{8D14BB25-6451-48D4-B9ED-CAB259395D0F}" type="parTrans" cxnId="{A415F31D-7089-42E2-BC61-A50DC81B2B61}">
      <dgm:prSet/>
      <dgm:spPr/>
      <dgm:t>
        <a:bodyPr/>
        <a:lstStyle/>
        <a:p>
          <a:endParaRPr lang="en-GB"/>
        </a:p>
      </dgm:t>
    </dgm:pt>
    <dgm:pt modelId="{BA8F11BF-9870-4F00-95BB-737FBBDD4847}" type="sibTrans" cxnId="{A415F31D-7089-42E2-BC61-A50DC81B2B61}">
      <dgm:prSet/>
      <dgm:spPr/>
      <dgm:t>
        <a:bodyPr/>
        <a:lstStyle/>
        <a:p>
          <a:endParaRPr lang="en-GB"/>
        </a:p>
      </dgm:t>
    </dgm:pt>
    <dgm:pt modelId="{48A52AC8-6859-4FE3-A6DC-525AAD4006E1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GB" dirty="0" smtClean="0"/>
            <a:t>Calculate payments</a:t>
          </a:r>
          <a:endParaRPr lang="en-GB" dirty="0"/>
        </a:p>
      </dgm:t>
    </dgm:pt>
    <dgm:pt modelId="{C67C551A-6E56-4A40-A2BB-C859A5CBCA8A}" type="parTrans" cxnId="{938F37A9-097A-447D-A52E-428A91A95E15}">
      <dgm:prSet/>
      <dgm:spPr/>
      <dgm:t>
        <a:bodyPr/>
        <a:lstStyle/>
        <a:p>
          <a:endParaRPr lang="en-GB"/>
        </a:p>
      </dgm:t>
    </dgm:pt>
    <dgm:pt modelId="{88885BD4-1D08-4CD0-BC21-8B947CC44261}" type="sibTrans" cxnId="{938F37A9-097A-447D-A52E-428A91A95E15}">
      <dgm:prSet/>
      <dgm:spPr/>
      <dgm:t>
        <a:bodyPr/>
        <a:lstStyle/>
        <a:p>
          <a:endParaRPr lang="en-GB"/>
        </a:p>
      </dgm:t>
    </dgm:pt>
    <dgm:pt modelId="{F2A93894-9CC8-4173-8E38-8037CE644870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GB" dirty="0" smtClean="0"/>
            <a:t>Calculate collateral</a:t>
          </a:r>
          <a:endParaRPr lang="en-GB" dirty="0"/>
        </a:p>
      </dgm:t>
    </dgm:pt>
    <dgm:pt modelId="{BF2961F7-E350-46CA-AE45-9B6056C42820}" type="parTrans" cxnId="{B246CFC8-99D7-4735-A5C6-0B11F32533CD}">
      <dgm:prSet/>
      <dgm:spPr/>
      <dgm:t>
        <a:bodyPr/>
        <a:lstStyle/>
        <a:p>
          <a:endParaRPr lang="en-GB"/>
        </a:p>
      </dgm:t>
    </dgm:pt>
    <dgm:pt modelId="{409B48CD-EDA1-4773-9CC6-D40928837802}" type="sibTrans" cxnId="{B246CFC8-99D7-4735-A5C6-0B11F32533CD}">
      <dgm:prSet/>
      <dgm:spPr/>
      <dgm:t>
        <a:bodyPr/>
        <a:lstStyle/>
        <a:p>
          <a:endParaRPr lang="en-GB"/>
        </a:p>
      </dgm:t>
    </dgm:pt>
    <dgm:pt modelId="{4A701A03-506E-4278-80C9-1FCAF58249B2}">
      <dgm:prSet/>
      <dgm:spPr/>
      <dgm:t>
        <a:bodyPr/>
        <a:lstStyle/>
        <a:p>
          <a:r>
            <a:rPr lang="en-GB" dirty="0" smtClean="0"/>
            <a:t>Metered output</a:t>
          </a:r>
          <a:endParaRPr lang="en-GB" dirty="0"/>
        </a:p>
      </dgm:t>
    </dgm:pt>
    <dgm:pt modelId="{0703D7DC-F9AC-4821-900B-4328C27C54D5}" type="parTrans" cxnId="{146F877E-87F6-4434-9996-8AEF7443306F}">
      <dgm:prSet/>
      <dgm:spPr/>
      <dgm:t>
        <a:bodyPr/>
        <a:lstStyle/>
        <a:p>
          <a:endParaRPr lang="en-GB"/>
        </a:p>
      </dgm:t>
    </dgm:pt>
    <dgm:pt modelId="{C0C4D1DC-2D1E-4F6A-94E0-B4F19CB97309}" type="sibTrans" cxnId="{146F877E-87F6-4434-9996-8AEF7443306F}">
      <dgm:prSet/>
      <dgm:spPr/>
      <dgm:t>
        <a:bodyPr/>
        <a:lstStyle/>
        <a:p>
          <a:endParaRPr lang="en-GB"/>
        </a:p>
      </dgm:t>
    </dgm:pt>
    <dgm:pt modelId="{E3D38311-8726-4E78-B121-D0367D8E6E79}" type="pres">
      <dgm:prSet presAssocID="{C0FF2B1A-0766-49BF-B2D6-60DD7C70EC3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4384A523-0AA2-453F-B662-F62A5F800193}" type="pres">
      <dgm:prSet presAssocID="{96829870-5FFC-42FF-9D31-DFAE52A9DE03}" presName="vertOne" presStyleCnt="0"/>
      <dgm:spPr/>
    </dgm:pt>
    <dgm:pt modelId="{0A1B6FFA-92E0-4D73-816F-255C4E84BF16}" type="pres">
      <dgm:prSet presAssocID="{96829870-5FFC-42FF-9D31-DFAE52A9DE03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E923807-DAB5-4D16-8AE2-39C7CFEB7EE3}" type="pres">
      <dgm:prSet presAssocID="{96829870-5FFC-42FF-9D31-DFAE52A9DE03}" presName="parTransOne" presStyleCnt="0"/>
      <dgm:spPr/>
    </dgm:pt>
    <dgm:pt modelId="{88761F83-9DC3-4BDC-AD56-ECE694CA4F8A}" type="pres">
      <dgm:prSet presAssocID="{96829870-5FFC-42FF-9D31-DFAE52A9DE03}" presName="horzOne" presStyleCnt="0"/>
      <dgm:spPr/>
    </dgm:pt>
    <dgm:pt modelId="{FA50333C-C8E7-4DB6-A19B-2399B1C4EE63}" type="pres">
      <dgm:prSet presAssocID="{89D1BA37-FD65-4D5B-929B-B89B628A64AF}" presName="vertTwo" presStyleCnt="0"/>
      <dgm:spPr/>
    </dgm:pt>
    <dgm:pt modelId="{A0904605-9664-47FC-97AB-1DF8F04D3240}" type="pres">
      <dgm:prSet presAssocID="{89D1BA37-FD65-4D5B-929B-B89B628A64AF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05C9FF3-4F0B-4A96-B5F7-C22F4C3DC819}" type="pres">
      <dgm:prSet presAssocID="{89D1BA37-FD65-4D5B-929B-B89B628A64AF}" presName="parTransTwo" presStyleCnt="0"/>
      <dgm:spPr/>
    </dgm:pt>
    <dgm:pt modelId="{B2CF368F-8F81-41C5-A5A5-A5D208CF5D7E}" type="pres">
      <dgm:prSet presAssocID="{89D1BA37-FD65-4D5B-929B-B89B628A64AF}" presName="horzTwo" presStyleCnt="0"/>
      <dgm:spPr/>
    </dgm:pt>
    <dgm:pt modelId="{FFC1E24D-53B5-493B-AA99-70F2F7745F9B}" type="pres">
      <dgm:prSet presAssocID="{4A701A03-506E-4278-80C9-1FCAF58249B2}" presName="vertThree" presStyleCnt="0"/>
      <dgm:spPr/>
    </dgm:pt>
    <dgm:pt modelId="{87D41B9A-DDCE-4627-A657-7DF2E8D08B59}" type="pres">
      <dgm:prSet presAssocID="{4A701A03-506E-4278-80C9-1FCAF58249B2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B7FA172-7D53-48F0-933E-152EC7EE7EC6}" type="pres">
      <dgm:prSet presAssocID="{4A701A03-506E-4278-80C9-1FCAF58249B2}" presName="horzThree" presStyleCnt="0"/>
      <dgm:spPr/>
    </dgm:pt>
    <dgm:pt modelId="{389F8E83-CFF5-4B62-8FC4-8F2CD13F34D1}" type="pres">
      <dgm:prSet presAssocID="{C0C4D1DC-2D1E-4F6A-94E0-B4F19CB97309}" presName="sibSpaceThree" presStyleCnt="0"/>
      <dgm:spPr/>
    </dgm:pt>
    <dgm:pt modelId="{6170881E-D25C-43C6-9C73-DFC0910C717C}" type="pres">
      <dgm:prSet presAssocID="{00312858-C2F7-4B01-8944-E970AC4D8BE5}" presName="vertThree" presStyleCnt="0"/>
      <dgm:spPr/>
    </dgm:pt>
    <dgm:pt modelId="{753BE143-73B8-459E-BD82-78D95BFD467E}" type="pres">
      <dgm:prSet presAssocID="{00312858-C2F7-4B01-8944-E970AC4D8BE5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55E5DBE-77C0-4C42-AD82-3B2899E96970}" type="pres">
      <dgm:prSet presAssocID="{00312858-C2F7-4B01-8944-E970AC4D8BE5}" presName="horzThree" presStyleCnt="0"/>
      <dgm:spPr/>
    </dgm:pt>
    <dgm:pt modelId="{69571BCA-2B0F-4BB4-833F-3668785709B8}" type="pres">
      <dgm:prSet presAssocID="{253B753A-017F-44B4-9900-7F2DA7D9987D}" presName="sibSpaceTwo" presStyleCnt="0"/>
      <dgm:spPr/>
    </dgm:pt>
    <dgm:pt modelId="{C671A502-ACF5-441E-B21A-86AFB3BDE6C9}" type="pres">
      <dgm:prSet presAssocID="{48A52AC8-6859-4FE3-A6DC-525AAD4006E1}" presName="vertTwo" presStyleCnt="0"/>
      <dgm:spPr/>
    </dgm:pt>
    <dgm:pt modelId="{A207A022-B619-4D9E-A7EC-058CDA1F2435}" type="pres">
      <dgm:prSet presAssocID="{48A52AC8-6859-4FE3-A6DC-525AAD4006E1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09DCD62-D28A-4E3E-9B42-4C2F68C6F7F1}" type="pres">
      <dgm:prSet presAssocID="{48A52AC8-6859-4FE3-A6DC-525AAD4006E1}" presName="horzTwo" presStyleCnt="0"/>
      <dgm:spPr/>
    </dgm:pt>
    <dgm:pt modelId="{871DF1BF-A827-4B9C-B6C9-8050BE2E19F4}" type="pres">
      <dgm:prSet presAssocID="{88885BD4-1D08-4CD0-BC21-8B947CC44261}" presName="sibSpaceTwo" presStyleCnt="0"/>
      <dgm:spPr/>
    </dgm:pt>
    <dgm:pt modelId="{1D7675F2-E35B-4372-95EB-1A872B326003}" type="pres">
      <dgm:prSet presAssocID="{F2A93894-9CC8-4173-8E38-8037CE644870}" presName="vertTwo" presStyleCnt="0"/>
      <dgm:spPr/>
    </dgm:pt>
    <dgm:pt modelId="{BF448608-7B60-422F-B3CD-A5BCB3E9109A}" type="pres">
      <dgm:prSet presAssocID="{F2A93894-9CC8-4173-8E38-8037CE644870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986EBBE-7AC2-4239-95BE-2E3FB491083A}" type="pres">
      <dgm:prSet presAssocID="{F2A93894-9CC8-4173-8E38-8037CE644870}" presName="horzTwo" presStyleCnt="0"/>
      <dgm:spPr/>
    </dgm:pt>
  </dgm:ptLst>
  <dgm:cxnLst>
    <dgm:cxn modelId="{A415F31D-7089-42E2-BC61-A50DC81B2B61}" srcId="{89D1BA37-FD65-4D5B-929B-B89B628A64AF}" destId="{00312858-C2F7-4B01-8944-E970AC4D8BE5}" srcOrd="1" destOrd="0" parTransId="{8D14BB25-6451-48D4-B9ED-CAB259395D0F}" sibTransId="{BA8F11BF-9870-4F00-95BB-737FBBDD4847}"/>
    <dgm:cxn modelId="{4FE2131B-324B-4EFE-A757-9A9AA5F00788}" srcId="{C0FF2B1A-0766-49BF-B2D6-60DD7C70EC31}" destId="{96829870-5FFC-42FF-9D31-DFAE52A9DE03}" srcOrd="0" destOrd="0" parTransId="{B9D07ABA-B30E-4485-8E9C-699EBAFAE872}" sibTransId="{E8BB624A-585C-4B38-91FE-4B734FDB71C6}"/>
    <dgm:cxn modelId="{DF7C23B3-973D-4016-A989-F15994DB1B4E}" type="presOf" srcId="{89D1BA37-FD65-4D5B-929B-B89B628A64AF}" destId="{A0904605-9664-47FC-97AB-1DF8F04D3240}" srcOrd="0" destOrd="0" presId="urn:microsoft.com/office/officeart/2005/8/layout/hierarchy4"/>
    <dgm:cxn modelId="{C8B5E69D-B21E-4A33-9A57-D59E8A409188}" type="presOf" srcId="{F2A93894-9CC8-4173-8E38-8037CE644870}" destId="{BF448608-7B60-422F-B3CD-A5BCB3E9109A}" srcOrd="0" destOrd="0" presId="urn:microsoft.com/office/officeart/2005/8/layout/hierarchy4"/>
    <dgm:cxn modelId="{146F877E-87F6-4434-9996-8AEF7443306F}" srcId="{89D1BA37-FD65-4D5B-929B-B89B628A64AF}" destId="{4A701A03-506E-4278-80C9-1FCAF58249B2}" srcOrd="0" destOrd="0" parTransId="{0703D7DC-F9AC-4821-900B-4328C27C54D5}" sibTransId="{C0C4D1DC-2D1E-4F6A-94E0-B4F19CB97309}"/>
    <dgm:cxn modelId="{B246CFC8-99D7-4735-A5C6-0B11F32533CD}" srcId="{96829870-5FFC-42FF-9D31-DFAE52A9DE03}" destId="{F2A93894-9CC8-4173-8E38-8037CE644870}" srcOrd="2" destOrd="0" parTransId="{BF2961F7-E350-46CA-AE45-9B6056C42820}" sibTransId="{409B48CD-EDA1-4773-9CC6-D40928837802}"/>
    <dgm:cxn modelId="{938F37A9-097A-447D-A52E-428A91A95E15}" srcId="{96829870-5FFC-42FF-9D31-DFAE52A9DE03}" destId="{48A52AC8-6859-4FE3-A6DC-525AAD4006E1}" srcOrd="1" destOrd="0" parTransId="{C67C551A-6E56-4A40-A2BB-C859A5CBCA8A}" sibTransId="{88885BD4-1D08-4CD0-BC21-8B947CC44261}"/>
    <dgm:cxn modelId="{6F20D870-4A37-42E2-8FCB-8D56CD342BA6}" type="presOf" srcId="{96829870-5FFC-42FF-9D31-DFAE52A9DE03}" destId="{0A1B6FFA-92E0-4D73-816F-255C4E84BF16}" srcOrd="0" destOrd="0" presId="urn:microsoft.com/office/officeart/2005/8/layout/hierarchy4"/>
    <dgm:cxn modelId="{30846CC4-454D-41B2-B6A9-9F39AF245BBC}" type="presOf" srcId="{C0FF2B1A-0766-49BF-B2D6-60DD7C70EC31}" destId="{E3D38311-8726-4E78-B121-D0367D8E6E79}" srcOrd="0" destOrd="0" presId="urn:microsoft.com/office/officeart/2005/8/layout/hierarchy4"/>
    <dgm:cxn modelId="{185DCDEA-C7F5-40D0-B0F7-898D1D1A26F2}" type="presOf" srcId="{00312858-C2F7-4B01-8944-E970AC4D8BE5}" destId="{753BE143-73B8-459E-BD82-78D95BFD467E}" srcOrd="0" destOrd="0" presId="urn:microsoft.com/office/officeart/2005/8/layout/hierarchy4"/>
    <dgm:cxn modelId="{CA780130-80F1-4921-9DB5-4469CFC9924E}" srcId="{96829870-5FFC-42FF-9D31-DFAE52A9DE03}" destId="{89D1BA37-FD65-4D5B-929B-B89B628A64AF}" srcOrd="0" destOrd="0" parTransId="{E3BC7EED-6D6E-4FD3-BB8D-E097E81595E0}" sibTransId="{253B753A-017F-44B4-9900-7F2DA7D9987D}"/>
    <dgm:cxn modelId="{E6F57C38-2C8C-4880-B84F-C34D82BE1A89}" type="presOf" srcId="{48A52AC8-6859-4FE3-A6DC-525AAD4006E1}" destId="{A207A022-B619-4D9E-A7EC-058CDA1F2435}" srcOrd="0" destOrd="0" presId="urn:microsoft.com/office/officeart/2005/8/layout/hierarchy4"/>
    <dgm:cxn modelId="{F600BB61-50CE-4322-B459-11BB6ED1AE0E}" type="presOf" srcId="{4A701A03-506E-4278-80C9-1FCAF58249B2}" destId="{87D41B9A-DDCE-4627-A657-7DF2E8D08B59}" srcOrd="0" destOrd="0" presId="urn:microsoft.com/office/officeart/2005/8/layout/hierarchy4"/>
    <dgm:cxn modelId="{ECCF35B6-C87A-4C21-8D00-37F68AE18E03}" type="presParOf" srcId="{E3D38311-8726-4E78-B121-D0367D8E6E79}" destId="{4384A523-0AA2-453F-B662-F62A5F800193}" srcOrd="0" destOrd="0" presId="urn:microsoft.com/office/officeart/2005/8/layout/hierarchy4"/>
    <dgm:cxn modelId="{921B60FB-9A6E-48F4-A11F-345BB7E8C883}" type="presParOf" srcId="{4384A523-0AA2-453F-B662-F62A5F800193}" destId="{0A1B6FFA-92E0-4D73-816F-255C4E84BF16}" srcOrd="0" destOrd="0" presId="urn:microsoft.com/office/officeart/2005/8/layout/hierarchy4"/>
    <dgm:cxn modelId="{85718583-9AE2-42AB-9073-224EE9797DB2}" type="presParOf" srcId="{4384A523-0AA2-453F-B662-F62A5F800193}" destId="{2E923807-DAB5-4D16-8AE2-39C7CFEB7EE3}" srcOrd="1" destOrd="0" presId="urn:microsoft.com/office/officeart/2005/8/layout/hierarchy4"/>
    <dgm:cxn modelId="{17D3E598-395D-488F-8414-A8459E56EDD6}" type="presParOf" srcId="{4384A523-0AA2-453F-B662-F62A5F800193}" destId="{88761F83-9DC3-4BDC-AD56-ECE694CA4F8A}" srcOrd="2" destOrd="0" presId="urn:microsoft.com/office/officeart/2005/8/layout/hierarchy4"/>
    <dgm:cxn modelId="{31C360C3-DA6E-4458-AABB-822302B130AA}" type="presParOf" srcId="{88761F83-9DC3-4BDC-AD56-ECE694CA4F8A}" destId="{FA50333C-C8E7-4DB6-A19B-2399B1C4EE63}" srcOrd="0" destOrd="0" presId="urn:microsoft.com/office/officeart/2005/8/layout/hierarchy4"/>
    <dgm:cxn modelId="{25A2EB0C-B8C1-4F68-A544-FD876DBF7FA2}" type="presParOf" srcId="{FA50333C-C8E7-4DB6-A19B-2399B1C4EE63}" destId="{A0904605-9664-47FC-97AB-1DF8F04D3240}" srcOrd="0" destOrd="0" presId="urn:microsoft.com/office/officeart/2005/8/layout/hierarchy4"/>
    <dgm:cxn modelId="{3F7417B9-71D9-4916-B1B1-2CD01AAE92F6}" type="presParOf" srcId="{FA50333C-C8E7-4DB6-A19B-2399B1C4EE63}" destId="{E05C9FF3-4F0B-4A96-B5F7-C22F4C3DC819}" srcOrd="1" destOrd="0" presId="urn:microsoft.com/office/officeart/2005/8/layout/hierarchy4"/>
    <dgm:cxn modelId="{9E239C0A-F794-45F7-AE13-9F804FB36EFF}" type="presParOf" srcId="{FA50333C-C8E7-4DB6-A19B-2399B1C4EE63}" destId="{B2CF368F-8F81-41C5-A5A5-A5D208CF5D7E}" srcOrd="2" destOrd="0" presId="urn:microsoft.com/office/officeart/2005/8/layout/hierarchy4"/>
    <dgm:cxn modelId="{AD6BC1D1-FC5D-4483-85E2-8842012EB7F7}" type="presParOf" srcId="{B2CF368F-8F81-41C5-A5A5-A5D208CF5D7E}" destId="{FFC1E24D-53B5-493B-AA99-70F2F7745F9B}" srcOrd="0" destOrd="0" presId="urn:microsoft.com/office/officeart/2005/8/layout/hierarchy4"/>
    <dgm:cxn modelId="{06A736AA-A59F-48C9-AAC1-A9550AEA9006}" type="presParOf" srcId="{FFC1E24D-53B5-493B-AA99-70F2F7745F9B}" destId="{87D41B9A-DDCE-4627-A657-7DF2E8D08B59}" srcOrd="0" destOrd="0" presId="urn:microsoft.com/office/officeart/2005/8/layout/hierarchy4"/>
    <dgm:cxn modelId="{1250C30E-45DF-4C62-89A8-4F93159380B6}" type="presParOf" srcId="{FFC1E24D-53B5-493B-AA99-70F2F7745F9B}" destId="{CB7FA172-7D53-48F0-933E-152EC7EE7EC6}" srcOrd="1" destOrd="0" presId="urn:microsoft.com/office/officeart/2005/8/layout/hierarchy4"/>
    <dgm:cxn modelId="{21E66600-0BA9-44F1-9E74-02111D3DDDD0}" type="presParOf" srcId="{B2CF368F-8F81-41C5-A5A5-A5D208CF5D7E}" destId="{389F8E83-CFF5-4B62-8FC4-8F2CD13F34D1}" srcOrd="1" destOrd="0" presId="urn:microsoft.com/office/officeart/2005/8/layout/hierarchy4"/>
    <dgm:cxn modelId="{3D2EC5E7-5540-4EC3-BE7E-6FE4E02F6DB9}" type="presParOf" srcId="{B2CF368F-8F81-41C5-A5A5-A5D208CF5D7E}" destId="{6170881E-D25C-43C6-9C73-DFC0910C717C}" srcOrd="2" destOrd="0" presId="urn:microsoft.com/office/officeart/2005/8/layout/hierarchy4"/>
    <dgm:cxn modelId="{AD272568-B0CC-4A05-92D5-F48AD3EDD748}" type="presParOf" srcId="{6170881E-D25C-43C6-9C73-DFC0910C717C}" destId="{753BE143-73B8-459E-BD82-78D95BFD467E}" srcOrd="0" destOrd="0" presId="urn:microsoft.com/office/officeart/2005/8/layout/hierarchy4"/>
    <dgm:cxn modelId="{21A15A62-647B-4C16-9BC3-4EA535417FE4}" type="presParOf" srcId="{6170881E-D25C-43C6-9C73-DFC0910C717C}" destId="{C55E5DBE-77C0-4C42-AD82-3B2899E96970}" srcOrd="1" destOrd="0" presId="urn:microsoft.com/office/officeart/2005/8/layout/hierarchy4"/>
    <dgm:cxn modelId="{9A5B299F-2191-40DB-9DF1-C0914D2C7AC2}" type="presParOf" srcId="{88761F83-9DC3-4BDC-AD56-ECE694CA4F8A}" destId="{69571BCA-2B0F-4BB4-833F-3668785709B8}" srcOrd="1" destOrd="0" presId="urn:microsoft.com/office/officeart/2005/8/layout/hierarchy4"/>
    <dgm:cxn modelId="{99E305E7-1531-4B2A-B253-8815BEF0E108}" type="presParOf" srcId="{88761F83-9DC3-4BDC-AD56-ECE694CA4F8A}" destId="{C671A502-ACF5-441E-B21A-86AFB3BDE6C9}" srcOrd="2" destOrd="0" presId="urn:microsoft.com/office/officeart/2005/8/layout/hierarchy4"/>
    <dgm:cxn modelId="{26933209-BC4B-467D-AA3D-4632F6D77967}" type="presParOf" srcId="{C671A502-ACF5-441E-B21A-86AFB3BDE6C9}" destId="{A207A022-B619-4D9E-A7EC-058CDA1F2435}" srcOrd="0" destOrd="0" presId="urn:microsoft.com/office/officeart/2005/8/layout/hierarchy4"/>
    <dgm:cxn modelId="{71C9E5E2-984E-45B7-8459-9AAFE6EFFFAF}" type="presParOf" srcId="{C671A502-ACF5-441E-B21A-86AFB3BDE6C9}" destId="{C09DCD62-D28A-4E3E-9B42-4C2F68C6F7F1}" srcOrd="1" destOrd="0" presId="urn:microsoft.com/office/officeart/2005/8/layout/hierarchy4"/>
    <dgm:cxn modelId="{BD86BC67-0290-4054-92A1-AE3FF081242F}" type="presParOf" srcId="{88761F83-9DC3-4BDC-AD56-ECE694CA4F8A}" destId="{871DF1BF-A827-4B9C-B6C9-8050BE2E19F4}" srcOrd="3" destOrd="0" presId="urn:microsoft.com/office/officeart/2005/8/layout/hierarchy4"/>
    <dgm:cxn modelId="{981539AA-91E6-4E7B-9445-191849005E4C}" type="presParOf" srcId="{88761F83-9DC3-4BDC-AD56-ECE694CA4F8A}" destId="{1D7675F2-E35B-4372-95EB-1A872B326003}" srcOrd="4" destOrd="0" presId="urn:microsoft.com/office/officeart/2005/8/layout/hierarchy4"/>
    <dgm:cxn modelId="{DE2DE65C-EAFE-4DB8-8BE7-87FDF16A48F8}" type="presParOf" srcId="{1D7675F2-E35B-4372-95EB-1A872B326003}" destId="{BF448608-7B60-422F-B3CD-A5BCB3E9109A}" srcOrd="0" destOrd="0" presId="urn:microsoft.com/office/officeart/2005/8/layout/hierarchy4"/>
    <dgm:cxn modelId="{A838751D-635C-4B08-AE1D-77022ED32AB2}" type="presParOf" srcId="{1D7675F2-E35B-4372-95EB-1A872B326003}" destId="{E986EBBE-7AC2-4239-95BE-2E3FB491083A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FF2B1A-0766-49BF-B2D6-60DD7C70EC31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6829870-5FFC-42FF-9D31-DFAE52A9DE03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GB" sz="2700" dirty="0" smtClean="0"/>
            <a:t>Mechanics of payment</a:t>
          </a:r>
          <a:endParaRPr lang="en-GB" sz="2700" dirty="0"/>
        </a:p>
      </dgm:t>
    </dgm:pt>
    <dgm:pt modelId="{B9D07ABA-B30E-4485-8E9C-699EBAFAE872}" type="parTrans" cxnId="{4FE2131B-324B-4EFE-A757-9A9AA5F00788}">
      <dgm:prSet/>
      <dgm:spPr/>
      <dgm:t>
        <a:bodyPr/>
        <a:lstStyle/>
        <a:p>
          <a:endParaRPr lang="en-GB"/>
        </a:p>
      </dgm:t>
    </dgm:pt>
    <dgm:pt modelId="{E8BB624A-585C-4B38-91FE-4B734FDB71C6}" type="sibTrans" cxnId="{4FE2131B-324B-4EFE-A757-9A9AA5F00788}">
      <dgm:prSet/>
      <dgm:spPr/>
      <dgm:t>
        <a:bodyPr/>
        <a:lstStyle/>
        <a:p>
          <a:endParaRPr lang="en-GB"/>
        </a:p>
      </dgm:t>
    </dgm:pt>
    <dgm:pt modelId="{89D1BA37-FD65-4D5B-929B-B89B628A64AF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GB" dirty="0" smtClean="0"/>
            <a:t>Invoicing</a:t>
          </a:r>
          <a:endParaRPr lang="en-GB" dirty="0"/>
        </a:p>
      </dgm:t>
    </dgm:pt>
    <dgm:pt modelId="{E3BC7EED-6D6E-4FD3-BB8D-E097E81595E0}" type="parTrans" cxnId="{CA780130-80F1-4921-9DB5-4469CFC9924E}">
      <dgm:prSet/>
      <dgm:spPr/>
      <dgm:t>
        <a:bodyPr/>
        <a:lstStyle/>
        <a:p>
          <a:endParaRPr lang="en-GB"/>
        </a:p>
      </dgm:t>
    </dgm:pt>
    <dgm:pt modelId="{253B753A-017F-44B4-9900-7F2DA7D9987D}" type="sibTrans" cxnId="{CA780130-80F1-4921-9DB5-4469CFC9924E}">
      <dgm:prSet/>
      <dgm:spPr/>
      <dgm:t>
        <a:bodyPr/>
        <a:lstStyle/>
        <a:p>
          <a:endParaRPr lang="en-GB"/>
        </a:p>
      </dgm:t>
    </dgm:pt>
    <dgm:pt modelId="{00312858-C2F7-4B01-8944-E970AC4D8BE5}">
      <dgm:prSet phldrT="[Text]"/>
      <dgm:spPr/>
      <dgm:t>
        <a:bodyPr/>
        <a:lstStyle/>
        <a:p>
          <a:r>
            <a:rPr lang="en-GB" dirty="0" smtClean="0"/>
            <a:t>Collection of collateral</a:t>
          </a:r>
          <a:endParaRPr lang="en-GB" dirty="0"/>
        </a:p>
      </dgm:t>
    </dgm:pt>
    <dgm:pt modelId="{8D14BB25-6451-48D4-B9ED-CAB259395D0F}" type="parTrans" cxnId="{A415F31D-7089-42E2-BC61-A50DC81B2B61}">
      <dgm:prSet/>
      <dgm:spPr/>
      <dgm:t>
        <a:bodyPr/>
        <a:lstStyle/>
        <a:p>
          <a:endParaRPr lang="en-GB"/>
        </a:p>
      </dgm:t>
    </dgm:pt>
    <dgm:pt modelId="{BA8F11BF-9870-4F00-95BB-737FBBDD4847}" type="sibTrans" cxnId="{A415F31D-7089-42E2-BC61-A50DC81B2B61}">
      <dgm:prSet/>
      <dgm:spPr/>
      <dgm:t>
        <a:bodyPr/>
        <a:lstStyle/>
        <a:p>
          <a:endParaRPr lang="en-GB"/>
        </a:p>
      </dgm:t>
    </dgm:pt>
    <dgm:pt modelId="{C75430CC-2F31-427D-A13D-A602C16469C7}">
      <dgm:prSet phldrT="[Text]"/>
      <dgm:spPr/>
      <dgm:t>
        <a:bodyPr/>
        <a:lstStyle/>
        <a:p>
          <a:r>
            <a:rPr lang="en-GB" dirty="0" smtClean="0"/>
            <a:t>Payment collection</a:t>
          </a:r>
          <a:endParaRPr lang="en-GB" dirty="0"/>
        </a:p>
      </dgm:t>
    </dgm:pt>
    <dgm:pt modelId="{9131A833-7656-4185-8215-28A6D196D819}" type="parTrans" cxnId="{5B8F8AB6-EFA1-4E8A-85C9-B45A803F640D}">
      <dgm:prSet/>
      <dgm:spPr/>
      <dgm:t>
        <a:bodyPr/>
        <a:lstStyle/>
        <a:p>
          <a:endParaRPr lang="en-GB"/>
        </a:p>
      </dgm:t>
    </dgm:pt>
    <dgm:pt modelId="{6B466C34-F76F-41C7-8673-03F0411C1B56}" type="sibTrans" cxnId="{5B8F8AB6-EFA1-4E8A-85C9-B45A803F640D}">
      <dgm:prSet/>
      <dgm:spPr/>
      <dgm:t>
        <a:bodyPr/>
        <a:lstStyle/>
        <a:p>
          <a:endParaRPr lang="en-GB"/>
        </a:p>
      </dgm:t>
    </dgm:pt>
    <dgm:pt modelId="{48A52AC8-6859-4FE3-A6DC-525AAD4006E1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GB" dirty="0" smtClean="0"/>
            <a:t>Data dispute management</a:t>
          </a:r>
          <a:endParaRPr lang="en-GB" dirty="0"/>
        </a:p>
      </dgm:t>
    </dgm:pt>
    <dgm:pt modelId="{C67C551A-6E56-4A40-A2BB-C859A5CBCA8A}" type="parTrans" cxnId="{938F37A9-097A-447D-A52E-428A91A95E15}">
      <dgm:prSet/>
      <dgm:spPr/>
      <dgm:t>
        <a:bodyPr/>
        <a:lstStyle/>
        <a:p>
          <a:endParaRPr lang="en-GB"/>
        </a:p>
      </dgm:t>
    </dgm:pt>
    <dgm:pt modelId="{88885BD4-1D08-4CD0-BC21-8B947CC44261}" type="sibTrans" cxnId="{938F37A9-097A-447D-A52E-428A91A95E15}">
      <dgm:prSet/>
      <dgm:spPr/>
      <dgm:t>
        <a:bodyPr/>
        <a:lstStyle/>
        <a:p>
          <a:endParaRPr lang="en-GB"/>
        </a:p>
      </dgm:t>
    </dgm:pt>
    <dgm:pt modelId="{D447971A-4EDD-4EC4-989F-022A9EC3CA87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GB" smtClean="0"/>
            <a:t>Reconciliation</a:t>
          </a:r>
          <a:endParaRPr lang="en-GB" dirty="0"/>
        </a:p>
      </dgm:t>
    </dgm:pt>
    <dgm:pt modelId="{9A7CA2BD-033C-422B-9164-68FC3EDAC8DF}" type="parTrans" cxnId="{BF8E13A5-F03A-401A-A368-A95052DF6A58}">
      <dgm:prSet/>
      <dgm:spPr/>
      <dgm:t>
        <a:bodyPr/>
        <a:lstStyle/>
        <a:p>
          <a:endParaRPr lang="en-GB"/>
        </a:p>
      </dgm:t>
    </dgm:pt>
    <dgm:pt modelId="{816B5AE8-9425-4DCE-A158-5F0625D66C6E}" type="sibTrans" cxnId="{BF8E13A5-F03A-401A-A368-A95052DF6A58}">
      <dgm:prSet/>
      <dgm:spPr/>
      <dgm:t>
        <a:bodyPr/>
        <a:lstStyle/>
        <a:p>
          <a:endParaRPr lang="en-GB"/>
        </a:p>
      </dgm:t>
    </dgm:pt>
    <dgm:pt modelId="{E3D38311-8726-4E78-B121-D0367D8E6E79}" type="pres">
      <dgm:prSet presAssocID="{C0FF2B1A-0766-49BF-B2D6-60DD7C70EC3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4384A523-0AA2-453F-B662-F62A5F800193}" type="pres">
      <dgm:prSet presAssocID="{96829870-5FFC-42FF-9D31-DFAE52A9DE03}" presName="vertOne" presStyleCnt="0"/>
      <dgm:spPr/>
    </dgm:pt>
    <dgm:pt modelId="{0A1B6FFA-92E0-4D73-816F-255C4E84BF16}" type="pres">
      <dgm:prSet presAssocID="{96829870-5FFC-42FF-9D31-DFAE52A9DE03}" presName="txOne" presStyleLbl="node0" presStyleIdx="0" presStyleCnt="1" custLinFactY="-1701" custLinFactNeighborX="-63927" custLinFactNeighborY="-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E923807-DAB5-4D16-8AE2-39C7CFEB7EE3}" type="pres">
      <dgm:prSet presAssocID="{96829870-5FFC-42FF-9D31-DFAE52A9DE03}" presName="parTransOne" presStyleCnt="0"/>
      <dgm:spPr/>
    </dgm:pt>
    <dgm:pt modelId="{88761F83-9DC3-4BDC-AD56-ECE694CA4F8A}" type="pres">
      <dgm:prSet presAssocID="{96829870-5FFC-42FF-9D31-DFAE52A9DE03}" presName="horzOne" presStyleCnt="0"/>
      <dgm:spPr/>
    </dgm:pt>
    <dgm:pt modelId="{FA50333C-C8E7-4DB6-A19B-2399B1C4EE63}" type="pres">
      <dgm:prSet presAssocID="{89D1BA37-FD65-4D5B-929B-B89B628A64AF}" presName="vertTwo" presStyleCnt="0"/>
      <dgm:spPr/>
    </dgm:pt>
    <dgm:pt modelId="{A0904605-9664-47FC-97AB-1DF8F04D3240}" type="pres">
      <dgm:prSet presAssocID="{89D1BA37-FD65-4D5B-929B-B89B628A64AF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05C9FF3-4F0B-4A96-B5F7-C22F4C3DC819}" type="pres">
      <dgm:prSet presAssocID="{89D1BA37-FD65-4D5B-929B-B89B628A64AF}" presName="parTransTwo" presStyleCnt="0"/>
      <dgm:spPr/>
    </dgm:pt>
    <dgm:pt modelId="{B2CF368F-8F81-41C5-A5A5-A5D208CF5D7E}" type="pres">
      <dgm:prSet presAssocID="{89D1BA37-FD65-4D5B-929B-B89B628A64AF}" presName="horzTwo" presStyleCnt="0"/>
      <dgm:spPr/>
    </dgm:pt>
    <dgm:pt modelId="{6170881E-D25C-43C6-9C73-DFC0910C717C}" type="pres">
      <dgm:prSet presAssocID="{00312858-C2F7-4B01-8944-E970AC4D8BE5}" presName="vertThree" presStyleCnt="0"/>
      <dgm:spPr/>
    </dgm:pt>
    <dgm:pt modelId="{753BE143-73B8-459E-BD82-78D95BFD467E}" type="pres">
      <dgm:prSet presAssocID="{00312858-C2F7-4B01-8944-E970AC4D8BE5}" presName="txThree" presStyleLbl="node3" presStyleIdx="0" presStyleCnt="2" custLinFactNeighborX="425" custLinFactNeighborY="-47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55E5DBE-77C0-4C42-AD82-3B2899E96970}" type="pres">
      <dgm:prSet presAssocID="{00312858-C2F7-4B01-8944-E970AC4D8BE5}" presName="horzThree" presStyleCnt="0"/>
      <dgm:spPr/>
    </dgm:pt>
    <dgm:pt modelId="{C8243356-0BD7-471C-A59E-EB5C581040ED}" type="pres">
      <dgm:prSet presAssocID="{BA8F11BF-9870-4F00-95BB-737FBBDD4847}" presName="sibSpaceThree" presStyleCnt="0"/>
      <dgm:spPr/>
    </dgm:pt>
    <dgm:pt modelId="{BC213D30-DD5A-4CA3-A152-C0CA70BD563B}" type="pres">
      <dgm:prSet presAssocID="{C75430CC-2F31-427D-A13D-A602C16469C7}" presName="vertThree" presStyleCnt="0"/>
      <dgm:spPr/>
    </dgm:pt>
    <dgm:pt modelId="{18F52CFA-1FE5-4FC6-B3E5-01A704B3858B}" type="pres">
      <dgm:prSet presAssocID="{C75430CC-2F31-427D-A13D-A602C16469C7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B37C4CD-A321-4DCF-AA68-3F9973C7610A}" type="pres">
      <dgm:prSet presAssocID="{C75430CC-2F31-427D-A13D-A602C16469C7}" presName="horzThree" presStyleCnt="0"/>
      <dgm:spPr/>
    </dgm:pt>
    <dgm:pt modelId="{69571BCA-2B0F-4BB4-833F-3668785709B8}" type="pres">
      <dgm:prSet presAssocID="{253B753A-017F-44B4-9900-7F2DA7D9987D}" presName="sibSpaceTwo" presStyleCnt="0"/>
      <dgm:spPr/>
    </dgm:pt>
    <dgm:pt modelId="{EEAE8A3B-B129-4097-BEF7-173C038E1BD6}" type="pres">
      <dgm:prSet presAssocID="{D447971A-4EDD-4EC4-989F-022A9EC3CA87}" presName="vertTwo" presStyleCnt="0"/>
      <dgm:spPr/>
    </dgm:pt>
    <dgm:pt modelId="{53708131-A3CC-4C6F-980E-C48640668DDA}" type="pres">
      <dgm:prSet presAssocID="{D447971A-4EDD-4EC4-989F-022A9EC3CA87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C8901DE-8853-4776-AE88-23D3BD28B2A8}" type="pres">
      <dgm:prSet presAssocID="{D447971A-4EDD-4EC4-989F-022A9EC3CA87}" presName="horzTwo" presStyleCnt="0"/>
      <dgm:spPr/>
    </dgm:pt>
    <dgm:pt modelId="{DB61E0FC-4CFE-4D53-BC07-015C0A86B644}" type="pres">
      <dgm:prSet presAssocID="{816B5AE8-9425-4DCE-A158-5F0625D66C6E}" presName="sibSpaceTwo" presStyleCnt="0"/>
      <dgm:spPr/>
    </dgm:pt>
    <dgm:pt modelId="{C671A502-ACF5-441E-B21A-86AFB3BDE6C9}" type="pres">
      <dgm:prSet presAssocID="{48A52AC8-6859-4FE3-A6DC-525AAD4006E1}" presName="vertTwo" presStyleCnt="0"/>
      <dgm:spPr/>
    </dgm:pt>
    <dgm:pt modelId="{A207A022-B619-4D9E-A7EC-058CDA1F2435}" type="pres">
      <dgm:prSet presAssocID="{48A52AC8-6859-4FE3-A6DC-525AAD4006E1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09DCD62-D28A-4E3E-9B42-4C2F68C6F7F1}" type="pres">
      <dgm:prSet presAssocID="{48A52AC8-6859-4FE3-A6DC-525AAD4006E1}" presName="horzTwo" presStyleCnt="0"/>
      <dgm:spPr/>
    </dgm:pt>
  </dgm:ptLst>
  <dgm:cxnLst>
    <dgm:cxn modelId="{B3583479-2DE8-4586-9E9E-8566BE19B9F9}" type="presOf" srcId="{D447971A-4EDD-4EC4-989F-022A9EC3CA87}" destId="{53708131-A3CC-4C6F-980E-C48640668DDA}" srcOrd="0" destOrd="0" presId="urn:microsoft.com/office/officeart/2005/8/layout/hierarchy4"/>
    <dgm:cxn modelId="{A415F31D-7089-42E2-BC61-A50DC81B2B61}" srcId="{89D1BA37-FD65-4D5B-929B-B89B628A64AF}" destId="{00312858-C2F7-4B01-8944-E970AC4D8BE5}" srcOrd="0" destOrd="0" parTransId="{8D14BB25-6451-48D4-B9ED-CAB259395D0F}" sibTransId="{BA8F11BF-9870-4F00-95BB-737FBBDD4847}"/>
    <dgm:cxn modelId="{A28004C7-F4AF-464D-B492-DEF7C8BC8514}" type="presOf" srcId="{C75430CC-2F31-427D-A13D-A602C16469C7}" destId="{18F52CFA-1FE5-4FC6-B3E5-01A704B3858B}" srcOrd="0" destOrd="0" presId="urn:microsoft.com/office/officeart/2005/8/layout/hierarchy4"/>
    <dgm:cxn modelId="{3506F5D5-A82E-442F-BCC8-8D5D1887D936}" type="presOf" srcId="{48A52AC8-6859-4FE3-A6DC-525AAD4006E1}" destId="{A207A022-B619-4D9E-A7EC-058CDA1F2435}" srcOrd="0" destOrd="0" presId="urn:microsoft.com/office/officeart/2005/8/layout/hierarchy4"/>
    <dgm:cxn modelId="{F1E758DB-3494-42C3-BF15-6F095FF660AC}" type="presOf" srcId="{89D1BA37-FD65-4D5B-929B-B89B628A64AF}" destId="{A0904605-9664-47FC-97AB-1DF8F04D3240}" srcOrd="0" destOrd="0" presId="urn:microsoft.com/office/officeart/2005/8/layout/hierarchy4"/>
    <dgm:cxn modelId="{4FE2131B-324B-4EFE-A757-9A9AA5F00788}" srcId="{C0FF2B1A-0766-49BF-B2D6-60DD7C70EC31}" destId="{96829870-5FFC-42FF-9D31-DFAE52A9DE03}" srcOrd="0" destOrd="0" parTransId="{B9D07ABA-B30E-4485-8E9C-699EBAFAE872}" sibTransId="{E8BB624A-585C-4B38-91FE-4B734FDB71C6}"/>
    <dgm:cxn modelId="{5B8F8AB6-EFA1-4E8A-85C9-B45A803F640D}" srcId="{89D1BA37-FD65-4D5B-929B-B89B628A64AF}" destId="{C75430CC-2F31-427D-A13D-A602C16469C7}" srcOrd="1" destOrd="0" parTransId="{9131A833-7656-4185-8215-28A6D196D819}" sibTransId="{6B466C34-F76F-41C7-8673-03F0411C1B56}"/>
    <dgm:cxn modelId="{214EB982-18C2-4CB2-A144-059E298CF127}" type="presOf" srcId="{00312858-C2F7-4B01-8944-E970AC4D8BE5}" destId="{753BE143-73B8-459E-BD82-78D95BFD467E}" srcOrd="0" destOrd="0" presId="urn:microsoft.com/office/officeart/2005/8/layout/hierarchy4"/>
    <dgm:cxn modelId="{BF8E13A5-F03A-401A-A368-A95052DF6A58}" srcId="{96829870-5FFC-42FF-9D31-DFAE52A9DE03}" destId="{D447971A-4EDD-4EC4-989F-022A9EC3CA87}" srcOrd="1" destOrd="0" parTransId="{9A7CA2BD-033C-422B-9164-68FC3EDAC8DF}" sibTransId="{816B5AE8-9425-4DCE-A158-5F0625D66C6E}"/>
    <dgm:cxn modelId="{3B0EA9AE-E139-4AEA-BD2D-73569DC8F766}" type="presOf" srcId="{96829870-5FFC-42FF-9D31-DFAE52A9DE03}" destId="{0A1B6FFA-92E0-4D73-816F-255C4E84BF16}" srcOrd="0" destOrd="0" presId="urn:microsoft.com/office/officeart/2005/8/layout/hierarchy4"/>
    <dgm:cxn modelId="{938F37A9-097A-447D-A52E-428A91A95E15}" srcId="{96829870-5FFC-42FF-9D31-DFAE52A9DE03}" destId="{48A52AC8-6859-4FE3-A6DC-525AAD4006E1}" srcOrd="2" destOrd="0" parTransId="{C67C551A-6E56-4A40-A2BB-C859A5CBCA8A}" sibTransId="{88885BD4-1D08-4CD0-BC21-8B947CC44261}"/>
    <dgm:cxn modelId="{CA780130-80F1-4921-9DB5-4469CFC9924E}" srcId="{96829870-5FFC-42FF-9D31-DFAE52A9DE03}" destId="{89D1BA37-FD65-4D5B-929B-B89B628A64AF}" srcOrd="0" destOrd="0" parTransId="{E3BC7EED-6D6E-4FD3-BB8D-E097E81595E0}" sibTransId="{253B753A-017F-44B4-9900-7F2DA7D9987D}"/>
    <dgm:cxn modelId="{BEDFDF3E-7F5F-4421-BFEB-CECB1E75BCE6}" type="presOf" srcId="{C0FF2B1A-0766-49BF-B2D6-60DD7C70EC31}" destId="{E3D38311-8726-4E78-B121-D0367D8E6E79}" srcOrd="0" destOrd="0" presId="urn:microsoft.com/office/officeart/2005/8/layout/hierarchy4"/>
    <dgm:cxn modelId="{C9BCA703-B095-4F5C-9EE2-15046A9F0E3A}" type="presParOf" srcId="{E3D38311-8726-4E78-B121-D0367D8E6E79}" destId="{4384A523-0AA2-453F-B662-F62A5F800193}" srcOrd="0" destOrd="0" presId="urn:microsoft.com/office/officeart/2005/8/layout/hierarchy4"/>
    <dgm:cxn modelId="{9C9466E3-1534-45FC-AAE4-4C7481F86F0A}" type="presParOf" srcId="{4384A523-0AA2-453F-B662-F62A5F800193}" destId="{0A1B6FFA-92E0-4D73-816F-255C4E84BF16}" srcOrd="0" destOrd="0" presId="urn:microsoft.com/office/officeart/2005/8/layout/hierarchy4"/>
    <dgm:cxn modelId="{B11CEF9F-E5F5-4C71-9F84-79909BD78119}" type="presParOf" srcId="{4384A523-0AA2-453F-B662-F62A5F800193}" destId="{2E923807-DAB5-4D16-8AE2-39C7CFEB7EE3}" srcOrd="1" destOrd="0" presId="urn:microsoft.com/office/officeart/2005/8/layout/hierarchy4"/>
    <dgm:cxn modelId="{FC8ECE79-22B4-44F1-A0B0-B44F52334265}" type="presParOf" srcId="{4384A523-0AA2-453F-B662-F62A5F800193}" destId="{88761F83-9DC3-4BDC-AD56-ECE694CA4F8A}" srcOrd="2" destOrd="0" presId="urn:microsoft.com/office/officeart/2005/8/layout/hierarchy4"/>
    <dgm:cxn modelId="{FBEF91AD-9A3D-4689-AEEE-48AFE6C56D50}" type="presParOf" srcId="{88761F83-9DC3-4BDC-AD56-ECE694CA4F8A}" destId="{FA50333C-C8E7-4DB6-A19B-2399B1C4EE63}" srcOrd="0" destOrd="0" presId="urn:microsoft.com/office/officeart/2005/8/layout/hierarchy4"/>
    <dgm:cxn modelId="{0A483C4C-9706-451C-A2F2-DF1313D15174}" type="presParOf" srcId="{FA50333C-C8E7-4DB6-A19B-2399B1C4EE63}" destId="{A0904605-9664-47FC-97AB-1DF8F04D3240}" srcOrd="0" destOrd="0" presId="urn:microsoft.com/office/officeart/2005/8/layout/hierarchy4"/>
    <dgm:cxn modelId="{3CF5951C-9070-4D6A-93A7-A039E9F9360D}" type="presParOf" srcId="{FA50333C-C8E7-4DB6-A19B-2399B1C4EE63}" destId="{E05C9FF3-4F0B-4A96-B5F7-C22F4C3DC819}" srcOrd="1" destOrd="0" presId="urn:microsoft.com/office/officeart/2005/8/layout/hierarchy4"/>
    <dgm:cxn modelId="{38548E4B-3FED-464E-A5BB-DCE0B8AA9145}" type="presParOf" srcId="{FA50333C-C8E7-4DB6-A19B-2399B1C4EE63}" destId="{B2CF368F-8F81-41C5-A5A5-A5D208CF5D7E}" srcOrd="2" destOrd="0" presId="urn:microsoft.com/office/officeart/2005/8/layout/hierarchy4"/>
    <dgm:cxn modelId="{8E192FFC-C8ED-4E26-BEE1-A271FF91F805}" type="presParOf" srcId="{B2CF368F-8F81-41C5-A5A5-A5D208CF5D7E}" destId="{6170881E-D25C-43C6-9C73-DFC0910C717C}" srcOrd="0" destOrd="0" presId="urn:microsoft.com/office/officeart/2005/8/layout/hierarchy4"/>
    <dgm:cxn modelId="{270DBBB6-FF7F-4A7F-A3FB-E11B62F93744}" type="presParOf" srcId="{6170881E-D25C-43C6-9C73-DFC0910C717C}" destId="{753BE143-73B8-459E-BD82-78D95BFD467E}" srcOrd="0" destOrd="0" presId="urn:microsoft.com/office/officeart/2005/8/layout/hierarchy4"/>
    <dgm:cxn modelId="{60669684-919A-4E27-938A-887274979251}" type="presParOf" srcId="{6170881E-D25C-43C6-9C73-DFC0910C717C}" destId="{C55E5DBE-77C0-4C42-AD82-3B2899E96970}" srcOrd="1" destOrd="0" presId="urn:microsoft.com/office/officeart/2005/8/layout/hierarchy4"/>
    <dgm:cxn modelId="{E5106C96-FDC3-4BA8-B780-A2707F070407}" type="presParOf" srcId="{B2CF368F-8F81-41C5-A5A5-A5D208CF5D7E}" destId="{C8243356-0BD7-471C-A59E-EB5C581040ED}" srcOrd="1" destOrd="0" presId="urn:microsoft.com/office/officeart/2005/8/layout/hierarchy4"/>
    <dgm:cxn modelId="{872D8916-B0CC-47D1-BF8C-71312FFDBC96}" type="presParOf" srcId="{B2CF368F-8F81-41C5-A5A5-A5D208CF5D7E}" destId="{BC213D30-DD5A-4CA3-A152-C0CA70BD563B}" srcOrd="2" destOrd="0" presId="urn:microsoft.com/office/officeart/2005/8/layout/hierarchy4"/>
    <dgm:cxn modelId="{13C3ED9D-DE81-4497-AF42-58D10E1B1A11}" type="presParOf" srcId="{BC213D30-DD5A-4CA3-A152-C0CA70BD563B}" destId="{18F52CFA-1FE5-4FC6-B3E5-01A704B3858B}" srcOrd="0" destOrd="0" presId="urn:microsoft.com/office/officeart/2005/8/layout/hierarchy4"/>
    <dgm:cxn modelId="{BDE3A853-4B76-4EF2-986C-94C225A83E26}" type="presParOf" srcId="{BC213D30-DD5A-4CA3-A152-C0CA70BD563B}" destId="{9B37C4CD-A321-4DCF-AA68-3F9973C7610A}" srcOrd="1" destOrd="0" presId="urn:microsoft.com/office/officeart/2005/8/layout/hierarchy4"/>
    <dgm:cxn modelId="{336BF2A7-C6CD-4071-BD79-AF269C0BAB48}" type="presParOf" srcId="{88761F83-9DC3-4BDC-AD56-ECE694CA4F8A}" destId="{69571BCA-2B0F-4BB4-833F-3668785709B8}" srcOrd="1" destOrd="0" presId="urn:microsoft.com/office/officeart/2005/8/layout/hierarchy4"/>
    <dgm:cxn modelId="{C8D142DD-354E-4792-877F-7529E2442336}" type="presParOf" srcId="{88761F83-9DC3-4BDC-AD56-ECE694CA4F8A}" destId="{EEAE8A3B-B129-4097-BEF7-173C038E1BD6}" srcOrd="2" destOrd="0" presId="urn:microsoft.com/office/officeart/2005/8/layout/hierarchy4"/>
    <dgm:cxn modelId="{36B0F9E2-88D1-427B-901E-6C42FA3F3F0D}" type="presParOf" srcId="{EEAE8A3B-B129-4097-BEF7-173C038E1BD6}" destId="{53708131-A3CC-4C6F-980E-C48640668DDA}" srcOrd="0" destOrd="0" presId="urn:microsoft.com/office/officeart/2005/8/layout/hierarchy4"/>
    <dgm:cxn modelId="{58AE4974-9A74-4624-B1C7-04877F0EF231}" type="presParOf" srcId="{EEAE8A3B-B129-4097-BEF7-173C038E1BD6}" destId="{2C8901DE-8853-4776-AE88-23D3BD28B2A8}" srcOrd="1" destOrd="0" presId="urn:microsoft.com/office/officeart/2005/8/layout/hierarchy4"/>
    <dgm:cxn modelId="{46DAC3EF-DEBD-44CC-B2AA-A5E68E6AD6CD}" type="presParOf" srcId="{88761F83-9DC3-4BDC-AD56-ECE694CA4F8A}" destId="{DB61E0FC-4CFE-4D53-BC07-015C0A86B644}" srcOrd="3" destOrd="0" presId="urn:microsoft.com/office/officeart/2005/8/layout/hierarchy4"/>
    <dgm:cxn modelId="{5E6B046B-66B7-43EE-9076-159B7DF95062}" type="presParOf" srcId="{88761F83-9DC3-4BDC-AD56-ECE694CA4F8A}" destId="{C671A502-ACF5-441E-B21A-86AFB3BDE6C9}" srcOrd="4" destOrd="0" presId="urn:microsoft.com/office/officeart/2005/8/layout/hierarchy4"/>
    <dgm:cxn modelId="{DD1D8974-F1C6-447B-97DB-F2DCDFBC4634}" type="presParOf" srcId="{C671A502-ACF5-441E-B21A-86AFB3BDE6C9}" destId="{A207A022-B619-4D9E-A7EC-058CDA1F2435}" srcOrd="0" destOrd="0" presId="urn:microsoft.com/office/officeart/2005/8/layout/hierarchy4"/>
    <dgm:cxn modelId="{6C8DDC46-2EAF-4212-8AE9-EE4CB89F0616}" type="presParOf" srcId="{C671A502-ACF5-441E-B21A-86AFB3BDE6C9}" destId="{C09DCD62-D28A-4E3E-9B42-4C2F68C6F7F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2B879D-E148-418E-A042-26131C51459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DC4BD5D-9F98-489A-A0BA-7BCA76DE9389}">
      <dgm:prSet phldrT="[Text]"/>
      <dgm:spPr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GB" dirty="0" smtClean="0"/>
            <a:t>June 2013</a:t>
          </a:r>
          <a:endParaRPr lang="en-GB" dirty="0"/>
        </a:p>
      </dgm:t>
    </dgm:pt>
    <dgm:pt modelId="{E3F50E31-18C7-42BD-818D-C51D44646395}" type="parTrans" cxnId="{BE747D87-9DA6-4366-94AD-824F66BD5335}">
      <dgm:prSet/>
      <dgm:spPr/>
      <dgm:t>
        <a:bodyPr/>
        <a:lstStyle/>
        <a:p>
          <a:endParaRPr lang="en-GB"/>
        </a:p>
      </dgm:t>
    </dgm:pt>
    <dgm:pt modelId="{D215E5B9-2184-41F3-86C2-BBE8D74F65B3}" type="sibTrans" cxnId="{BE747D87-9DA6-4366-94AD-824F66BD5335}">
      <dgm:prSet/>
      <dgm:spPr/>
      <dgm:t>
        <a:bodyPr/>
        <a:lstStyle/>
        <a:p>
          <a:endParaRPr lang="en-GB"/>
        </a:p>
      </dgm:t>
    </dgm:pt>
    <dgm:pt modelId="{7B614A25-DE70-489C-BACA-58F7FDB7B71D}">
      <dgm:prSet phldrT="[Text]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GB" dirty="0" smtClean="0">
              <a:solidFill>
                <a:schemeClr val="bg2"/>
              </a:solidFill>
            </a:rPr>
            <a:t>Direction of travel published</a:t>
          </a:r>
          <a:endParaRPr lang="en-GB" dirty="0">
            <a:solidFill>
              <a:schemeClr val="bg2"/>
            </a:solidFill>
          </a:endParaRPr>
        </a:p>
      </dgm:t>
    </dgm:pt>
    <dgm:pt modelId="{78BFA644-7FD9-4BB8-AD11-631D5CC74DCC}" type="parTrans" cxnId="{0E9FB16C-C341-4E81-9881-851A8162C5C9}">
      <dgm:prSet/>
      <dgm:spPr/>
      <dgm:t>
        <a:bodyPr/>
        <a:lstStyle/>
        <a:p>
          <a:endParaRPr lang="en-GB"/>
        </a:p>
      </dgm:t>
    </dgm:pt>
    <dgm:pt modelId="{2BBB0D1F-E6DE-4C74-9F98-59F9693F839D}" type="sibTrans" cxnId="{0E9FB16C-C341-4E81-9881-851A8162C5C9}">
      <dgm:prSet/>
      <dgm:spPr/>
      <dgm:t>
        <a:bodyPr/>
        <a:lstStyle/>
        <a:p>
          <a:endParaRPr lang="en-GB"/>
        </a:p>
      </dgm:t>
    </dgm:pt>
    <dgm:pt modelId="{6719D468-9EF4-47A5-B28A-2A6FA69BF6D4}">
      <dgm:prSet phldrT="[Text]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en-GB" dirty="0">
            <a:solidFill>
              <a:schemeClr val="bg2"/>
            </a:solidFill>
          </a:endParaRPr>
        </a:p>
      </dgm:t>
    </dgm:pt>
    <dgm:pt modelId="{1EE5A34D-D9D5-475D-9044-D4B9C10C0823}" type="parTrans" cxnId="{6899BBF0-659C-4BAD-8E8C-A5C0CD857CAE}">
      <dgm:prSet/>
      <dgm:spPr/>
      <dgm:t>
        <a:bodyPr/>
        <a:lstStyle/>
        <a:p>
          <a:endParaRPr lang="en-GB"/>
        </a:p>
      </dgm:t>
    </dgm:pt>
    <dgm:pt modelId="{A0A2F90F-AA52-4E1B-9EC2-276EF5CDCC3E}" type="sibTrans" cxnId="{6899BBF0-659C-4BAD-8E8C-A5C0CD857CAE}">
      <dgm:prSet/>
      <dgm:spPr/>
      <dgm:t>
        <a:bodyPr/>
        <a:lstStyle/>
        <a:p>
          <a:endParaRPr lang="en-GB"/>
        </a:p>
      </dgm:t>
    </dgm:pt>
    <dgm:pt modelId="{7E3CB37E-55A0-46C9-B145-E035E339E840}">
      <dgm:prSet phldrT="[Text]"/>
      <dgm:spPr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GB" dirty="0" smtClean="0"/>
            <a:t>Autumn 2013</a:t>
          </a:r>
          <a:endParaRPr lang="en-GB" dirty="0"/>
        </a:p>
      </dgm:t>
    </dgm:pt>
    <dgm:pt modelId="{AC2483B8-DA05-41D9-BAC5-386C7B23B6A1}" type="parTrans" cxnId="{583DA9C7-87E6-43F3-A800-F29EABE99307}">
      <dgm:prSet/>
      <dgm:spPr/>
      <dgm:t>
        <a:bodyPr/>
        <a:lstStyle/>
        <a:p>
          <a:endParaRPr lang="en-GB"/>
        </a:p>
      </dgm:t>
    </dgm:pt>
    <dgm:pt modelId="{DC9C243A-7B05-4949-81C7-4360619A41DD}" type="sibTrans" cxnId="{583DA9C7-87E6-43F3-A800-F29EABE99307}">
      <dgm:prSet/>
      <dgm:spPr/>
      <dgm:t>
        <a:bodyPr/>
        <a:lstStyle/>
        <a:p>
          <a:endParaRPr lang="en-GB"/>
        </a:p>
      </dgm:t>
    </dgm:pt>
    <dgm:pt modelId="{5D9B0D8A-D298-4584-866F-609A5DC6A005}">
      <dgm:prSet phldrT="[Text]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GB" dirty="0" smtClean="0">
              <a:solidFill>
                <a:schemeClr val="bg2"/>
              </a:solidFill>
            </a:rPr>
            <a:t>Consultation on draft regulations and code modification proposals</a:t>
          </a:r>
          <a:endParaRPr lang="en-GB" dirty="0">
            <a:solidFill>
              <a:schemeClr val="bg2"/>
            </a:solidFill>
          </a:endParaRPr>
        </a:p>
      </dgm:t>
    </dgm:pt>
    <dgm:pt modelId="{648B336A-9E51-4FF2-BE14-51C9164CFBA9}" type="parTrans" cxnId="{638F85A0-E6D6-4132-AD2A-B21E2A1E6CED}">
      <dgm:prSet/>
      <dgm:spPr/>
      <dgm:t>
        <a:bodyPr/>
        <a:lstStyle/>
        <a:p>
          <a:endParaRPr lang="en-GB"/>
        </a:p>
      </dgm:t>
    </dgm:pt>
    <dgm:pt modelId="{34748458-A84D-446D-A457-192FCF57911E}" type="sibTrans" cxnId="{638F85A0-E6D6-4132-AD2A-B21E2A1E6CED}">
      <dgm:prSet/>
      <dgm:spPr/>
      <dgm:t>
        <a:bodyPr/>
        <a:lstStyle/>
        <a:p>
          <a:endParaRPr lang="en-GB"/>
        </a:p>
      </dgm:t>
    </dgm:pt>
    <dgm:pt modelId="{4700E0F8-71AC-4FCB-A9E5-622707E4E27D}">
      <dgm:prSet/>
      <dgm:spPr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GB" dirty="0" smtClean="0"/>
            <a:t>Dec 2014</a:t>
          </a:r>
          <a:endParaRPr lang="en-GB" dirty="0"/>
        </a:p>
      </dgm:t>
    </dgm:pt>
    <dgm:pt modelId="{3CC9B752-0643-4551-8B46-181C070FA906}" type="parTrans" cxnId="{14CB0B2F-E880-4A69-9DD5-E64318D5B9A0}">
      <dgm:prSet/>
      <dgm:spPr/>
      <dgm:t>
        <a:bodyPr/>
        <a:lstStyle/>
        <a:p>
          <a:endParaRPr lang="en-GB"/>
        </a:p>
      </dgm:t>
    </dgm:pt>
    <dgm:pt modelId="{EEFA16D4-B896-4DF1-840D-9E5D90501C90}" type="sibTrans" cxnId="{14CB0B2F-E880-4A69-9DD5-E64318D5B9A0}">
      <dgm:prSet/>
      <dgm:spPr/>
      <dgm:t>
        <a:bodyPr/>
        <a:lstStyle/>
        <a:p>
          <a:endParaRPr lang="en-GB"/>
        </a:p>
      </dgm:t>
    </dgm:pt>
    <dgm:pt modelId="{E4A0F5EA-21F1-4BE8-8B2D-5269DD134639}">
      <dgm:prSet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GB" i="0" dirty="0" smtClean="0">
              <a:solidFill>
                <a:schemeClr val="bg2"/>
              </a:solidFill>
            </a:rPr>
            <a:t>Systems ready for payments to </a:t>
          </a:r>
          <a:r>
            <a:rPr lang="en-GB" dirty="0" smtClean="0">
              <a:solidFill>
                <a:schemeClr val="bg2"/>
              </a:solidFill>
            </a:rPr>
            <a:t>begin</a:t>
          </a:r>
          <a:endParaRPr lang="en-GB" i="1" dirty="0">
            <a:solidFill>
              <a:schemeClr val="bg2"/>
            </a:solidFill>
          </a:endParaRPr>
        </a:p>
      </dgm:t>
    </dgm:pt>
    <dgm:pt modelId="{75586EEC-4D89-450F-A3AD-101007CF35A3}" type="parTrans" cxnId="{E0491395-A495-44D9-A61F-D3BAF836BAEF}">
      <dgm:prSet/>
      <dgm:spPr/>
      <dgm:t>
        <a:bodyPr/>
        <a:lstStyle/>
        <a:p>
          <a:endParaRPr lang="en-GB"/>
        </a:p>
      </dgm:t>
    </dgm:pt>
    <dgm:pt modelId="{6FB6F3FF-7A09-4E5F-99FB-37D844409055}" type="sibTrans" cxnId="{E0491395-A495-44D9-A61F-D3BAF836BAEF}">
      <dgm:prSet/>
      <dgm:spPr/>
      <dgm:t>
        <a:bodyPr/>
        <a:lstStyle/>
        <a:p>
          <a:endParaRPr lang="en-GB"/>
        </a:p>
      </dgm:t>
    </dgm:pt>
    <dgm:pt modelId="{A4817013-9C55-4E61-9324-BA7C1C2E7461}" type="pres">
      <dgm:prSet presAssocID="{902B879D-E148-418E-A042-26131C51459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085CCC9-3400-419C-9B46-B4D16EA6867C}" type="pres">
      <dgm:prSet presAssocID="{ADC4BD5D-9F98-489A-A0BA-7BCA76DE9389}" presName="composite" presStyleCnt="0"/>
      <dgm:spPr/>
    </dgm:pt>
    <dgm:pt modelId="{270E986B-0E12-4085-87B5-57DD795395CF}" type="pres">
      <dgm:prSet presAssocID="{ADC4BD5D-9F98-489A-A0BA-7BCA76DE938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15EB4B4-C6D3-428F-BBA6-280080343178}" type="pres">
      <dgm:prSet presAssocID="{ADC4BD5D-9F98-489A-A0BA-7BCA76DE938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5CBE8BE-98EF-4DE5-906A-F2E9C46E5FD5}" type="pres">
      <dgm:prSet presAssocID="{D215E5B9-2184-41F3-86C2-BBE8D74F65B3}" presName="sp" presStyleCnt="0"/>
      <dgm:spPr/>
    </dgm:pt>
    <dgm:pt modelId="{0BEC965F-FBFE-49A6-B218-CC5BCAAB53E4}" type="pres">
      <dgm:prSet presAssocID="{7E3CB37E-55A0-46C9-B145-E035E339E840}" presName="composite" presStyleCnt="0"/>
      <dgm:spPr/>
    </dgm:pt>
    <dgm:pt modelId="{A15DDC38-4AA1-45C7-BA5B-9B15A09B3015}" type="pres">
      <dgm:prSet presAssocID="{7E3CB37E-55A0-46C9-B145-E035E339E84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8EBE468-1225-46B7-A056-C62744AD9965}" type="pres">
      <dgm:prSet presAssocID="{7E3CB37E-55A0-46C9-B145-E035E339E84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CFC446-5B13-4AEE-817A-68700E40820D}" type="pres">
      <dgm:prSet presAssocID="{DC9C243A-7B05-4949-81C7-4360619A41DD}" presName="sp" presStyleCnt="0"/>
      <dgm:spPr/>
    </dgm:pt>
    <dgm:pt modelId="{B4CA166B-33C1-4B3B-8660-A8BB5AA537A9}" type="pres">
      <dgm:prSet presAssocID="{4700E0F8-71AC-4FCB-A9E5-622707E4E27D}" presName="composite" presStyleCnt="0"/>
      <dgm:spPr/>
    </dgm:pt>
    <dgm:pt modelId="{77D0FE2D-DCF1-407C-A362-7F13A127EAED}" type="pres">
      <dgm:prSet presAssocID="{4700E0F8-71AC-4FCB-A9E5-622707E4E27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161AA9-31A0-47A1-ADA5-E17F8EA724C4}" type="pres">
      <dgm:prSet presAssocID="{4700E0F8-71AC-4FCB-A9E5-622707E4E27D}" presName="descendantText" presStyleLbl="alignAcc1" presStyleIdx="2" presStyleCnt="3" custLinFactNeighborX="426" custLinFactNeighborY="-134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2538E30-65A9-4E8D-AC3F-AA1BD4F3EB07}" type="presOf" srcId="{7B614A25-DE70-489C-BACA-58F7FDB7B71D}" destId="{D15EB4B4-C6D3-428F-BBA6-280080343178}" srcOrd="0" destOrd="0" presId="urn:microsoft.com/office/officeart/2005/8/layout/chevron2"/>
    <dgm:cxn modelId="{0E9FB16C-C341-4E81-9881-851A8162C5C9}" srcId="{ADC4BD5D-9F98-489A-A0BA-7BCA76DE9389}" destId="{7B614A25-DE70-489C-BACA-58F7FDB7B71D}" srcOrd="0" destOrd="0" parTransId="{78BFA644-7FD9-4BB8-AD11-631D5CC74DCC}" sibTransId="{2BBB0D1F-E6DE-4C74-9F98-59F9693F839D}"/>
    <dgm:cxn modelId="{583DA9C7-87E6-43F3-A800-F29EABE99307}" srcId="{902B879D-E148-418E-A042-26131C514597}" destId="{7E3CB37E-55A0-46C9-B145-E035E339E840}" srcOrd="1" destOrd="0" parTransId="{AC2483B8-DA05-41D9-BAC5-386C7B23B6A1}" sibTransId="{DC9C243A-7B05-4949-81C7-4360619A41DD}"/>
    <dgm:cxn modelId="{6899BBF0-659C-4BAD-8E8C-A5C0CD857CAE}" srcId="{ADC4BD5D-9F98-489A-A0BA-7BCA76DE9389}" destId="{6719D468-9EF4-47A5-B28A-2A6FA69BF6D4}" srcOrd="1" destOrd="0" parTransId="{1EE5A34D-D9D5-475D-9044-D4B9C10C0823}" sibTransId="{A0A2F90F-AA52-4E1B-9EC2-276EF5CDCC3E}"/>
    <dgm:cxn modelId="{2CCD74C7-6B66-48D4-8862-71F143B3576A}" type="presOf" srcId="{E4A0F5EA-21F1-4BE8-8B2D-5269DD134639}" destId="{FC161AA9-31A0-47A1-ADA5-E17F8EA724C4}" srcOrd="0" destOrd="0" presId="urn:microsoft.com/office/officeart/2005/8/layout/chevron2"/>
    <dgm:cxn modelId="{A30949A5-521B-4AA3-9949-8EEA07BC0123}" type="presOf" srcId="{ADC4BD5D-9F98-489A-A0BA-7BCA76DE9389}" destId="{270E986B-0E12-4085-87B5-57DD795395CF}" srcOrd="0" destOrd="0" presId="urn:microsoft.com/office/officeart/2005/8/layout/chevron2"/>
    <dgm:cxn modelId="{0B008DED-5EE9-4100-9BA4-CE5A75071487}" type="presOf" srcId="{902B879D-E148-418E-A042-26131C514597}" destId="{A4817013-9C55-4E61-9324-BA7C1C2E7461}" srcOrd="0" destOrd="0" presId="urn:microsoft.com/office/officeart/2005/8/layout/chevron2"/>
    <dgm:cxn modelId="{504B1497-64DD-453B-987C-59F7C8A7E5BB}" type="presOf" srcId="{5D9B0D8A-D298-4584-866F-609A5DC6A005}" destId="{98EBE468-1225-46B7-A056-C62744AD9965}" srcOrd="0" destOrd="0" presId="urn:microsoft.com/office/officeart/2005/8/layout/chevron2"/>
    <dgm:cxn modelId="{E0491395-A495-44D9-A61F-D3BAF836BAEF}" srcId="{4700E0F8-71AC-4FCB-A9E5-622707E4E27D}" destId="{E4A0F5EA-21F1-4BE8-8B2D-5269DD134639}" srcOrd="0" destOrd="0" parTransId="{75586EEC-4D89-450F-A3AD-101007CF35A3}" sibTransId="{6FB6F3FF-7A09-4E5F-99FB-37D844409055}"/>
    <dgm:cxn modelId="{14CB0B2F-E880-4A69-9DD5-E64318D5B9A0}" srcId="{902B879D-E148-418E-A042-26131C514597}" destId="{4700E0F8-71AC-4FCB-A9E5-622707E4E27D}" srcOrd="2" destOrd="0" parTransId="{3CC9B752-0643-4551-8B46-181C070FA906}" sibTransId="{EEFA16D4-B896-4DF1-840D-9E5D90501C90}"/>
    <dgm:cxn modelId="{638F85A0-E6D6-4132-AD2A-B21E2A1E6CED}" srcId="{7E3CB37E-55A0-46C9-B145-E035E339E840}" destId="{5D9B0D8A-D298-4584-866F-609A5DC6A005}" srcOrd="0" destOrd="0" parTransId="{648B336A-9E51-4FF2-BE14-51C9164CFBA9}" sibTransId="{34748458-A84D-446D-A457-192FCF57911E}"/>
    <dgm:cxn modelId="{D9A3D260-8340-4094-B8A6-FC1041BB2616}" type="presOf" srcId="{4700E0F8-71AC-4FCB-A9E5-622707E4E27D}" destId="{77D0FE2D-DCF1-407C-A362-7F13A127EAED}" srcOrd="0" destOrd="0" presId="urn:microsoft.com/office/officeart/2005/8/layout/chevron2"/>
    <dgm:cxn modelId="{BE747D87-9DA6-4366-94AD-824F66BD5335}" srcId="{902B879D-E148-418E-A042-26131C514597}" destId="{ADC4BD5D-9F98-489A-A0BA-7BCA76DE9389}" srcOrd="0" destOrd="0" parTransId="{E3F50E31-18C7-42BD-818D-C51D44646395}" sibTransId="{D215E5B9-2184-41F3-86C2-BBE8D74F65B3}"/>
    <dgm:cxn modelId="{5B8CB0F7-57D8-414E-808D-8503C7A2B5B0}" type="presOf" srcId="{6719D468-9EF4-47A5-B28A-2A6FA69BF6D4}" destId="{D15EB4B4-C6D3-428F-BBA6-280080343178}" srcOrd="0" destOrd="1" presId="urn:microsoft.com/office/officeart/2005/8/layout/chevron2"/>
    <dgm:cxn modelId="{76B6562B-8B5E-4B23-93B5-D8868C5D872A}" type="presOf" srcId="{7E3CB37E-55A0-46C9-B145-E035E339E840}" destId="{A15DDC38-4AA1-45C7-BA5B-9B15A09B3015}" srcOrd="0" destOrd="0" presId="urn:microsoft.com/office/officeart/2005/8/layout/chevron2"/>
    <dgm:cxn modelId="{728EE3FD-2EB0-4BFC-AE31-9B55F278BC83}" type="presParOf" srcId="{A4817013-9C55-4E61-9324-BA7C1C2E7461}" destId="{B085CCC9-3400-419C-9B46-B4D16EA6867C}" srcOrd="0" destOrd="0" presId="urn:microsoft.com/office/officeart/2005/8/layout/chevron2"/>
    <dgm:cxn modelId="{E95944D1-7647-45E7-8ED6-63B3FA8BC8B3}" type="presParOf" srcId="{B085CCC9-3400-419C-9B46-B4D16EA6867C}" destId="{270E986B-0E12-4085-87B5-57DD795395CF}" srcOrd="0" destOrd="0" presId="urn:microsoft.com/office/officeart/2005/8/layout/chevron2"/>
    <dgm:cxn modelId="{91A17E15-E31C-4158-86C3-7A389CEF3837}" type="presParOf" srcId="{B085CCC9-3400-419C-9B46-B4D16EA6867C}" destId="{D15EB4B4-C6D3-428F-BBA6-280080343178}" srcOrd="1" destOrd="0" presId="urn:microsoft.com/office/officeart/2005/8/layout/chevron2"/>
    <dgm:cxn modelId="{00DC7EAD-2B25-4BC3-9FFC-DAF8DF7AC55A}" type="presParOf" srcId="{A4817013-9C55-4E61-9324-BA7C1C2E7461}" destId="{05CBE8BE-98EF-4DE5-906A-F2E9C46E5FD5}" srcOrd="1" destOrd="0" presId="urn:microsoft.com/office/officeart/2005/8/layout/chevron2"/>
    <dgm:cxn modelId="{C42F3BC0-3A5F-4D81-97E7-29A28188BD84}" type="presParOf" srcId="{A4817013-9C55-4E61-9324-BA7C1C2E7461}" destId="{0BEC965F-FBFE-49A6-B218-CC5BCAAB53E4}" srcOrd="2" destOrd="0" presId="urn:microsoft.com/office/officeart/2005/8/layout/chevron2"/>
    <dgm:cxn modelId="{4B4AA1C5-C026-4CAC-8395-BF914A337E57}" type="presParOf" srcId="{0BEC965F-FBFE-49A6-B218-CC5BCAAB53E4}" destId="{A15DDC38-4AA1-45C7-BA5B-9B15A09B3015}" srcOrd="0" destOrd="0" presId="urn:microsoft.com/office/officeart/2005/8/layout/chevron2"/>
    <dgm:cxn modelId="{65FC8FC9-209E-49C7-8473-8934195D985F}" type="presParOf" srcId="{0BEC965F-FBFE-49A6-B218-CC5BCAAB53E4}" destId="{98EBE468-1225-46B7-A056-C62744AD9965}" srcOrd="1" destOrd="0" presId="urn:microsoft.com/office/officeart/2005/8/layout/chevron2"/>
    <dgm:cxn modelId="{5A3BCE70-DBFB-4D73-A06C-17394F3A79AC}" type="presParOf" srcId="{A4817013-9C55-4E61-9324-BA7C1C2E7461}" destId="{F9CFC446-5B13-4AEE-817A-68700E40820D}" srcOrd="3" destOrd="0" presId="urn:microsoft.com/office/officeart/2005/8/layout/chevron2"/>
    <dgm:cxn modelId="{510F3A65-6BEF-454E-8A2E-403B2A2F729A}" type="presParOf" srcId="{A4817013-9C55-4E61-9324-BA7C1C2E7461}" destId="{B4CA166B-33C1-4B3B-8660-A8BB5AA537A9}" srcOrd="4" destOrd="0" presId="urn:microsoft.com/office/officeart/2005/8/layout/chevron2"/>
    <dgm:cxn modelId="{0E04210D-E8B7-4092-BCE1-EF02F0ADCC5A}" type="presParOf" srcId="{B4CA166B-33C1-4B3B-8660-A8BB5AA537A9}" destId="{77D0FE2D-DCF1-407C-A362-7F13A127EAED}" srcOrd="0" destOrd="0" presId="urn:microsoft.com/office/officeart/2005/8/layout/chevron2"/>
    <dgm:cxn modelId="{8364C25A-109C-4754-B84F-5A8AA50AAC2F}" type="presParOf" srcId="{B4CA166B-33C1-4B3B-8660-A8BB5AA537A9}" destId="{FC161AA9-31A0-47A1-ADA5-E17F8EA724C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1B6FFA-92E0-4D73-816F-255C4E84BF16}">
      <dsp:nvSpPr>
        <dsp:cNvPr id="0" name=""/>
        <dsp:cNvSpPr/>
      </dsp:nvSpPr>
      <dsp:spPr>
        <a:xfrm>
          <a:off x="1705" y="2345"/>
          <a:ext cx="3596989" cy="137121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/>
            <a:t>Measurement</a:t>
          </a:r>
          <a:endParaRPr lang="en-GB" sz="2700" kern="1200" dirty="0"/>
        </a:p>
      </dsp:txBody>
      <dsp:txXfrm>
        <a:off x="1705" y="2345"/>
        <a:ext cx="3596989" cy="1371210"/>
      </dsp:txXfrm>
    </dsp:sp>
    <dsp:sp modelId="{A0904605-9664-47FC-97AB-1DF8F04D3240}">
      <dsp:nvSpPr>
        <dsp:cNvPr id="0" name=""/>
        <dsp:cNvSpPr/>
      </dsp:nvSpPr>
      <dsp:spPr>
        <a:xfrm>
          <a:off x="1705" y="1438630"/>
          <a:ext cx="1744668" cy="1371210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Receive data</a:t>
          </a:r>
          <a:endParaRPr lang="en-GB" sz="1200" kern="1200" dirty="0"/>
        </a:p>
      </dsp:txBody>
      <dsp:txXfrm>
        <a:off x="1705" y="1438630"/>
        <a:ext cx="1744668" cy="1371210"/>
      </dsp:txXfrm>
    </dsp:sp>
    <dsp:sp modelId="{87D41B9A-DDCE-4627-A657-7DF2E8D08B59}">
      <dsp:nvSpPr>
        <dsp:cNvPr id="0" name=""/>
        <dsp:cNvSpPr/>
      </dsp:nvSpPr>
      <dsp:spPr>
        <a:xfrm>
          <a:off x="1705" y="2874915"/>
          <a:ext cx="854391" cy="13712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Metered output</a:t>
          </a:r>
          <a:endParaRPr lang="en-GB" sz="1200" kern="1200" dirty="0"/>
        </a:p>
      </dsp:txBody>
      <dsp:txXfrm>
        <a:off x="1705" y="2874915"/>
        <a:ext cx="854391" cy="1371210"/>
      </dsp:txXfrm>
    </dsp:sp>
    <dsp:sp modelId="{753BE143-73B8-459E-BD82-78D95BFD467E}">
      <dsp:nvSpPr>
        <dsp:cNvPr id="0" name=""/>
        <dsp:cNvSpPr/>
      </dsp:nvSpPr>
      <dsp:spPr>
        <a:xfrm>
          <a:off x="891981" y="2874915"/>
          <a:ext cx="854391" cy="13712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Market share</a:t>
          </a:r>
          <a:endParaRPr lang="en-GB" sz="1200" kern="1200" dirty="0"/>
        </a:p>
      </dsp:txBody>
      <dsp:txXfrm>
        <a:off x="891981" y="2874915"/>
        <a:ext cx="854391" cy="1371210"/>
      </dsp:txXfrm>
    </dsp:sp>
    <dsp:sp modelId="{A207A022-B619-4D9E-A7EC-058CDA1F2435}">
      <dsp:nvSpPr>
        <dsp:cNvPr id="0" name=""/>
        <dsp:cNvSpPr/>
      </dsp:nvSpPr>
      <dsp:spPr>
        <a:xfrm>
          <a:off x="1818142" y="1438630"/>
          <a:ext cx="854391" cy="1371210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Calculate payments</a:t>
          </a:r>
          <a:endParaRPr lang="en-GB" sz="1200" kern="1200" dirty="0"/>
        </a:p>
      </dsp:txBody>
      <dsp:txXfrm>
        <a:off x="1818142" y="1438630"/>
        <a:ext cx="854391" cy="1371210"/>
      </dsp:txXfrm>
    </dsp:sp>
    <dsp:sp modelId="{BF448608-7B60-422F-B3CD-A5BCB3E9109A}">
      <dsp:nvSpPr>
        <dsp:cNvPr id="0" name=""/>
        <dsp:cNvSpPr/>
      </dsp:nvSpPr>
      <dsp:spPr>
        <a:xfrm>
          <a:off x="2744302" y="1438630"/>
          <a:ext cx="854391" cy="1371210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Calculate collateral</a:t>
          </a:r>
          <a:endParaRPr lang="en-GB" sz="1200" kern="1200" dirty="0"/>
        </a:p>
      </dsp:txBody>
      <dsp:txXfrm>
        <a:off x="2744302" y="1438630"/>
        <a:ext cx="854391" cy="137121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1B6FFA-92E0-4D73-816F-255C4E84BF16}">
      <dsp:nvSpPr>
        <dsp:cNvPr id="0" name=""/>
        <dsp:cNvSpPr/>
      </dsp:nvSpPr>
      <dsp:spPr>
        <a:xfrm>
          <a:off x="0" y="0"/>
          <a:ext cx="4639608" cy="1358764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/>
            <a:t>Mechanics of payment</a:t>
          </a:r>
          <a:endParaRPr lang="en-GB" sz="2700" kern="1200" dirty="0"/>
        </a:p>
      </dsp:txBody>
      <dsp:txXfrm>
        <a:off x="0" y="0"/>
        <a:ext cx="4639608" cy="1358764"/>
      </dsp:txXfrm>
    </dsp:sp>
    <dsp:sp modelId="{A0904605-9664-47FC-97AB-1DF8F04D3240}">
      <dsp:nvSpPr>
        <dsp:cNvPr id="0" name=""/>
        <dsp:cNvSpPr/>
      </dsp:nvSpPr>
      <dsp:spPr>
        <a:xfrm>
          <a:off x="2199" y="1444853"/>
          <a:ext cx="2250375" cy="1358764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Invoicing</a:t>
          </a:r>
          <a:endParaRPr lang="en-GB" sz="1100" kern="1200" dirty="0"/>
        </a:p>
      </dsp:txBody>
      <dsp:txXfrm>
        <a:off x="2199" y="1444853"/>
        <a:ext cx="2250375" cy="1358764"/>
      </dsp:txXfrm>
    </dsp:sp>
    <dsp:sp modelId="{753BE143-73B8-459E-BD82-78D95BFD467E}">
      <dsp:nvSpPr>
        <dsp:cNvPr id="0" name=""/>
        <dsp:cNvSpPr/>
      </dsp:nvSpPr>
      <dsp:spPr>
        <a:xfrm>
          <a:off x="6883" y="2880325"/>
          <a:ext cx="1102044" cy="1358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Collection of collateral</a:t>
          </a:r>
          <a:endParaRPr lang="en-GB" sz="1100" kern="1200" dirty="0"/>
        </a:p>
      </dsp:txBody>
      <dsp:txXfrm>
        <a:off x="6883" y="2880325"/>
        <a:ext cx="1102044" cy="1358764"/>
      </dsp:txXfrm>
    </dsp:sp>
    <dsp:sp modelId="{18F52CFA-1FE5-4FC6-B3E5-01A704B3858B}">
      <dsp:nvSpPr>
        <dsp:cNvPr id="0" name=""/>
        <dsp:cNvSpPr/>
      </dsp:nvSpPr>
      <dsp:spPr>
        <a:xfrm>
          <a:off x="1150530" y="2886793"/>
          <a:ext cx="1102044" cy="1358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Payment collection</a:t>
          </a:r>
          <a:endParaRPr lang="en-GB" sz="1100" kern="1200" dirty="0"/>
        </a:p>
      </dsp:txBody>
      <dsp:txXfrm>
        <a:off x="1150530" y="2886793"/>
        <a:ext cx="1102044" cy="1358764"/>
      </dsp:txXfrm>
    </dsp:sp>
    <dsp:sp modelId="{53708131-A3CC-4C6F-980E-C48640668DDA}">
      <dsp:nvSpPr>
        <dsp:cNvPr id="0" name=""/>
        <dsp:cNvSpPr/>
      </dsp:nvSpPr>
      <dsp:spPr>
        <a:xfrm>
          <a:off x="2345146" y="1444853"/>
          <a:ext cx="1102044" cy="1358764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smtClean="0"/>
            <a:t>Reconciliation</a:t>
          </a:r>
          <a:endParaRPr lang="en-GB" sz="1100" kern="1200" dirty="0"/>
        </a:p>
      </dsp:txBody>
      <dsp:txXfrm>
        <a:off x="2345146" y="1444853"/>
        <a:ext cx="1102044" cy="1358764"/>
      </dsp:txXfrm>
    </dsp:sp>
    <dsp:sp modelId="{A207A022-B619-4D9E-A7EC-058CDA1F2435}">
      <dsp:nvSpPr>
        <dsp:cNvPr id="0" name=""/>
        <dsp:cNvSpPr/>
      </dsp:nvSpPr>
      <dsp:spPr>
        <a:xfrm>
          <a:off x="3539763" y="1444853"/>
          <a:ext cx="1102044" cy="1358764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Data dispute management</a:t>
          </a:r>
          <a:endParaRPr lang="en-GB" sz="1100" kern="1200" dirty="0"/>
        </a:p>
      </dsp:txBody>
      <dsp:txXfrm>
        <a:off x="3539763" y="1444853"/>
        <a:ext cx="1102044" cy="135876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0E986B-0E12-4085-87B5-57DD795395CF}">
      <dsp:nvSpPr>
        <dsp:cNvPr id="0" name=""/>
        <dsp:cNvSpPr/>
      </dsp:nvSpPr>
      <dsp:spPr>
        <a:xfrm rot="5400000">
          <a:off x="-196146" y="197406"/>
          <a:ext cx="1307641" cy="915348"/>
        </a:xfrm>
        <a:prstGeom prst="chevron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June 2013</a:t>
          </a:r>
          <a:endParaRPr lang="en-GB" sz="1400" kern="1200" dirty="0"/>
        </a:p>
      </dsp:txBody>
      <dsp:txXfrm rot="5400000">
        <a:off x="-196146" y="197406"/>
        <a:ext cx="1307641" cy="915348"/>
      </dsp:txXfrm>
    </dsp:sp>
    <dsp:sp modelId="{D15EB4B4-C6D3-428F-BBA6-280080343178}">
      <dsp:nvSpPr>
        <dsp:cNvPr id="0" name=""/>
        <dsp:cNvSpPr/>
      </dsp:nvSpPr>
      <dsp:spPr>
        <a:xfrm rot="5400000">
          <a:off x="4245159" y="-3328550"/>
          <a:ext cx="849966" cy="75095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500" kern="1200" dirty="0" smtClean="0">
              <a:solidFill>
                <a:schemeClr val="bg2"/>
              </a:solidFill>
            </a:rPr>
            <a:t>Direction of travel published</a:t>
          </a:r>
          <a:endParaRPr lang="en-GB" sz="2500" kern="1200" dirty="0">
            <a:solidFill>
              <a:schemeClr val="bg2"/>
            </a:solidFill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500" kern="1200" dirty="0">
            <a:solidFill>
              <a:schemeClr val="bg2"/>
            </a:solidFill>
          </a:endParaRPr>
        </a:p>
      </dsp:txBody>
      <dsp:txXfrm rot="5400000">
        <a:off x="4245159" y="-3328550"/>
        <a:ext cx="849966" cy="7509587"/>
      </dsp:txXfrm>
    </dsp:sp>
    <dsp:sp modelId="{A15DDC38-4AA1-45C7-BA5B-9B15A09B3015}">
      <dsp:nvSpPr>
        <dsp:cNvPr id="0" name=""/>
        <dsp:cNvSpPr/>
      </dsp:nvSpPr>
      <dsp:spPr>
        <a:xfrm rot="5400000">
          <a:off x="-196146" y="1306521"/>
          <a:ext cx="1307641" cy="915348"/>
        </a:xfrm>
        <a:prstGeom prst="chevron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Autumn 2013</a:t>
          </a:r>
          <a:endParaRPr lang="en-GB" sz="1400" kern="1200" dirty="0"/>
        </a:p>
      </dsp:txBody>
      <dsp:txXfrm rot="5400000">
        <a:off x="-196146" y="1306521"/>
        <a:ext cx="1307641" cy="915348"/>
      </dsp:txXfrm>
    </dsp:sp>
    <dsp:sp modelId="{98EBE468-1225-46B7-A056-C62744AD9965}">
      <dsp:nvSpPr>
        <dsp:cNvPr id="0" name=""/>
        <dsp:cNvSpPr/>
      </dsp:nvSpPr>
      <dsp:spPr>
        <a:xfrm rot="5400000">
          <a:off x="4245159" y="-2219434"/>
          <a:ext cx="849966" cy="75095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500" kern="1200" dirty="0" smtClean="0">
              <a:solidFill>
                <a:schemeClr val="bg2"/>
              </a:solidFill>
            </a:rPr>
            <a:t>Consultation on draft regulations and code modification proposals</a:t>
          </a:r>
          <a:endParaRPr lang="en-GB" sz="2500" kern="1200" dirty="0">
            <a:solidFill>
              <a:schemeClr val="bg2"/>
            </a:solidFill>
          </a:endParaRPr>
        </a:p>
      </dsp:txBody>
      <dsp:txXfrm rot="5400000">
        <a:off x="4245159" y="-2219434"/>
        <a:ext cx="849966" cy="7509587"/>
      </dsp:txXfrm>
    </dsp:sp>
    <dsp:sp modelId="{77D0FE2D-DCF1-407C-A362-7F13A127EAED}">
      <dsp:nvSpPr>
        <dsp:cNvPr id="0" name=""/>
        <dsp:cNvSpPr/>
      </dsp:nvSpPr>
      <dsp:spPr>
        <a:xfrm rot="5400000">
          <a:off x="-196146" y="2415636"/>
          <a:ext cx="1307641" cy="915348"/>
        </a:xfrm>
        <a:prstGeom prst="chevron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Dec 2014</a:t>
          </a:r>
          <a:endParaRPr lang="en-GB" sz="1400" kern="1200" dirty="0"/>
        </a:p>
      </dsp:txBody>
      <dsp:txXfrm rot="5400000">
        <a:off x="-196146" y="2415636"/>
        <a:ext cx="1307641" cy="915348"/>
      </dsp:txXfrm>
    </dsp:sp>
    <dsp:sp modelId="{FC161AA9-31A0-47A1-ADA5-E17F8EA724C4}">
      <dsp:nvSpPr>
        <dsp:cNvPr id="0" name=""/>
        <dsp:cNvSpPr/>
      </dsp:nvSpPr>
      <dsp:spPr>
        <a:xfrm rot="5400000">
          <a:off x="4245159" y="-1121759"/>
          <a:ext cx="849966" cy="75095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500" i="0" kern="1200" dirty="0" smtClean="0">
              <a:solidFill>
                <a:schemeClr val="bg2"/>
              </a:solidFill>
            </a:rPr>
            <a:t>Systems ready for payments to </a:t>
          </a:r>
          <a:r>
            <a:rPr lang="en-GB" sz="2500" kern="1200" dirty="0" smtClean="0">
              <a:solidFill>
                <a:schemeClr val="bg2"/>
              </a:solidFill>
            </a:rPr>
            <a:t>begin</a:t>
          </a:r>
          <a:endParaRPr lang="en-GB" sz="2500" i="1" kern="1200" dirty="0">
            <a:solidFill>
              <a:schemeClr val="bg2"/>
            </a:solidFill>
          </a:endParaRPr>
        </a:p>
      </dsp:txBody>
      <dsp:txXfrm rot="5400000">
        <a:off x="4245159" y="-1121759"/>
        <a:ext cx="849966" cy="75095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B0EF5A2F-07A9-44AF-96EC-AFC84E62B5E9}" type="datetimeFigureOut">
              <a:rPr lang="en-GB"/>
              <a:pPr>
                <a:defRPr/>
              </a:pPr>
              <a:t>07/03/2013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2625" y="4718050"/>
            <a:ext cx="5454650" cy="4468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2388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2C72D769-880E-4F42-ABE5-7970FF100F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1CD657-A275-4D63-A20F-7DA775267EBC}" type="slidenum">
              <a:rPr lang="en-GB" smtClean="0">
                <a:latin typeface="Arial" charset="0"/>
              </a:rPr>
              <a:pPr/>
              <a:t>2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C0EEB91-4B61-4F9D-A17C-FA7620F4E5C5}" type="slidenum">
              <a:rPr lang="en-GB" smtClean="0">
                <a:latin typeface="Arial" charset="0"/>
              </a:rPr>
              <a:pPr/>
              <a:t>4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endParaRPr lang="en-GB" strike="sngStrike" dirty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624CCA7-42D0-475A-A0AC-726E812ED374}" type="slidenum">
              <a:rPr lang="en-GB" smtClean="0">
                <a:latin typeface="Arial" charset="0"/>
              </a:rPr>
              <a:pPr/>
              <a:t>5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endParaRPr lang="en-GB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2D284B-28E5-40A8-AEBD-C5A1216E6261}" type="slidenum">
              <a:rPr lang="en-GB" smtClean="0">
                <a:latin typeface="Arial" charset="0"/>
              </a:rPr>
              <a:pPr/>
              <a:t>7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4B02A3-709C-4CF3-8E8B-6D544FE6DAC9}" type="slidenum">
              <a:rPr lang="en-GB" smtClean="0">
                <a:latin typeface="Arial" charset="0"/>
              </a:rPr>
              <a:pPr/>
              <a:t>8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093A46-3293-49E9-AD8C-6ACFB85F4B45}" type="slidenum">
              <a:rPr lang="en-GB" smtClean="0">
                <a:latin typeface="Arial" charset="0"/>
              </a:rPr>
              <a:pPr/>
              <a:t>9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DE248A7-A85D-4410-AF9C-DCF4F89CDED0}" type="slidenum">
              <a:rPr lang="en-GB" smtClean="0">
                <a:latin typeface="Arial" charset="0"/>
              </a:rPr>
              <a:pPr/>
              <a:t>11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FD6E00-459C-4DB7-9474-4884195EBCE5}" type="slidenum">
              <a:rPr lang="en-GB" smtClean="0">
                <a:latin typeface="Arial" charset="0"/>
              </a:rPr>
              <a:pPr/>
              <a:t>13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front com"/>
          <p:cNvPicPr>
            <a:picLocks noChangeAspect="1" noChangeArrowheads="1"/>
          </p:cNvPicPr>
          <p:nvPr userDrawn="1"/>
        </p:nvPicPr>
        <p:blipFill>
          <a:blip r:embed="rId2" cstate="print"/>
          <a:srcRect l="8195" t="20126" r="7840" b="7307"/>
          <a:stretch>
            <a:fillRect/>
          </a:stretch>
        </p:blipFill>
        <p:spPr bwMode="auto">
          <a:xfrm>
            <a:off x="0" y="1268413"/>
            <a:ext cx="9144000" cy="55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DECC_CYAN_AW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188913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1441450"/>
          </a:xfrm>
        </p:spPr>
        <p:txBody>
          <a:bodyPr/>
          <a:lstStyle>
            <a:lvl1pPr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357563"/>
            <a:ext cx="7775575" cy="1223962"/>
          </a:xfrm>
        </p:spPr>
        <p:txBody>
          <a:bodyPr/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142875"/>
            <a:ext cx="1871662" cy="5878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42875"/>
            <a:ext cx="5464175" cy="5878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844675"/>
            <a:ext cx="6616700" cy="4032250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HEADING</a:t>
            </a:r>
            <a:br>
              <a:rPr lang="en-GB" dirty="0"/>
            </a:br>
            <a:r>
              <a:rPr lang="en-GB" dirty="0"/>
              <a:t>Text</a:t>
            </a:r>
          </a:p>
          <a:p>
            <a:endParaRPr lang="en-GB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71450"/>
            <a:ext cx="5400675" cy="504825"/>
          </a:xfrm>
        </p:spPr>
        <p:txBody>
          <a:bodyPr/>
          <a:lstStyle/>
          <a:p>
            <a:r>
              <a:rPr lang="en-GB" dirty="0"/>
              <a:t>CLICK TO ADD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89138"/>
            <a:ext cx="366712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1989138"/>
            <a:ext cx="3668712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front com"/>
          <p:cNvPicPr>
            <a:picLocks noChangeAspect="1" noChangeArrowheads="1"/>
          </p:cNvPicPr>
          <p:nvPr userDrawn="1"/>
        </p:nvPicPr>
        <p:blipFill>
          <a:blip r:embed="rId13" cstate="print"/>
          <a:srcRect l="8195" t="20126" r="7840" b="77693"/>
          <a:stretch>
            <a:fillRect/>
          </a:stretch>
        </p:blipFill>
        <p:spPr bwMode="auto">
          <a:xfrm>
            <a:off x="0" y="1268413"/>
            <a:ext cx="9144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42875"/>
            <a:ext cx="54006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89138"/>
            <a:ext cx="74882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1029" name="Picture 2" descr="DECC_CYAN_AW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51725" y="188913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Supplier Obligation and Settlement Agent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Expert Group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900113" y="4724400"/>
            <a:ext cx="266382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700">
                <a:solidFill>
                  <a:schemeClr val="bg1"/>
                </a:solidFill>
              </a:rPr>
              <a:t>14 March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Placeholder 1"/>
          <p:cNvSpPr>
            <a:spLocks noGrp="1"/>
          </p:cNvSpPr>
          <p:nvPr>
            <p:ph type="body" idx="1"/>
          </p:nvPr>
        </p:nvSpPr>
        <p:spPr>
          <a:xfrm>
            <a:off x="755650" y="1557338"/>
            <a:ext cx="6616700" cy="4032250"/>
          </a:xfrm>
        </p:spPr>
        <p:txBody>
          <a:bodyPr/>
          <a:lstStyle/>
          <a:p>
            <a:pPr eaLnBrk="1" hangingPunct="1"/>
            <a:r>
              <a:rPr lang="en-GB" sz="1400" smtClean="0"/>
              <a:t>Role of Elexon as Settlement Agent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sz="1400" smtClean="0"/>
              <a:t>How would you like to engage in settlement design process? </a:t>
            </a:r>
            <a:r>
              <a:rPr lang="en-GB" sz="1400" smtClean="0">
                <a:solidFill>
                  <a:schemeClr val="bg2"/>
                </a:solidFill>
              </a:rPr>
              <a:t>Should it be you or others from your organisation, or through existing Elexon mechanisms?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sz="1400" smtClean="0">
                <a:solidFill>
                  <a:schemeClr val="bg2"/>
                </a:solidFill>
              </a:rPr>
              <a:t>What are your priority design issues?</a:t>
            </a:r>
          </a:p>
          <a:p>
            <a:pPr lvl="1" eaLnBrk="1" hangingPunct="1">
              <a:buFontTx/>
              <a:buNone/>
            </a:pPr>
            <a:endParaRPr lang="en-GB" sz="1400" smtClean="0">
              <a:solidFill>
                <a:schemeClr val="bg2"/>
              </a:solidFill>
            </a:endParaRPr>
          </a:p>
          <a:p>
            <a:pPr eaLnBrk="1" hangingPunct="1"/>
            <a:r>
              <a:rPr lang="en-GB" sz="1400" smtClean="0"/>
              <a:t>System testing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sz="1400" smtClean="0"/>
              <a:t>What information do you need to begin system design and testing?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sz="1400" smtClean="0"/>
              <a:t>Any comments on the proposed timeline?</a:t>
            </a:r>
          </a:p>
          <a:p>
            <a:pPr eaLnBrk="1" hangingPunct="1"/>
            <a:endParaRPr lang="en-GB" sz="1400" smtClean="0"/>
          </a:p>
          <a:p>
            <a:pPr eaLnBrk="1" hangingPunct="1"/>
            <a:r>
              <a:rPr lang="en-GB" sz="1400" smtClean="0"/>
              <a:t>Energy Intensive Industries</a:t>
            </a:r>
          </a:p>
          <a:p>
            <a:pPr lvl="1">
              <a:lnSpc>
                <a:spcPct val="114000"/>
              </a:lnSpc>
              <a:buFont typeface="Arial" charset="0"/>
              <a:buChar char="•"/>
            </a:pPr>
            <a:r>
              <a:rPr lang="en-GB" sz="1400" smtClean="0">
                <a:solidFill>
                  <a:schemeClr val="bg2"/>
                </a:solidFill>
              </a:rPr>
              <a:t>Will suppliers or Government be responsible for identifying exempt EII’s?</a:t>
            </a:r>
          </a:p>
          <a:p>
            <a:pPr lvl="1">
              <a:lnSpc>
                <a:spcPct val="114000"/>
              </a:lnSpc>
              <a:buFont typeface="Arial" charset="0"/>
              <a:buChar char="•"/>
            </a:pPr>
            <a:r>
              <a:rPr lang="en-GB" sz="1400" smtClean="0">
                <a:solidFill>
                  <a:schemeClr val="bg2"/>
                </a:solidFill>
              </a:rPr>
              <a:t>How would relevant EII’s prove their exemption e.g. certificate, on a list?</a:t>
            </a:r>
          </a:p>
          <a:p>
            <a:pPr lvl="1">
              <a:lnSpc>
                <a:spcPct val="114000"/>
              </a:lnSpc>
              <a:buFont typeface="Arial" charset="0"/>
              <a:buChar char="•"/>
            </a:pPr>
            <a:r>
              <a:rPr lang="en-GB" sz="1400" smtClean="0">
                <a:solidFill>
                  <a:schemeClr val="bg2"/>
                </a:solidFill>
              </a:rPr>
              <a:t>Is it possible to flag exempt EII electricity usage?</a:t>
            </a:r>
          </a:p>
          <a:p>
            <a:pPr lvl="1">
              <a:lnSpc>
                <a:spcPct val="114000"/>
              </a:lnSpc>
              <a:buFont typeface="Arial" charset="0"/>
              <a:buChar char="•"/>
            </a:pPr>
            <a:r>
              <a:rPr lang="en-GB" sz="1400" smtClean="0">
                <a:solidFill>
                  <a:schemeClr val="bg2"/>
                </a:solidFill>
              </a:rPr>
              <a:t>What assurance processes can be put in place?</a:t>
            </a:r>
          </a:p>
          <a:p>
            <a:pPr lvl="1">
              <a:lnSpc>
                <a:spcPct val="114000"/>
              </a:lnSpc>
              <a:buFont typeface="Arial" charset="0"/>
              <a:buChar char="•"/>
            </a:pPr>
            <a:r>
              <a:rPr lang="en-GB" sz="1400" smtClean="0">
                <a:solidFill>
                  <a:schemeClr val="bg2"/>
                </a:solidFill>
              </a:rPr>
              <a:t>What monitoring procedures should be in place? </a:t>
            </a:r>
          </a:p>
          <a:p>
            <a:pPr lvl="1" eaLnBrk="1" hangingPunct="1"/>
            <a:endParaRPr lang="en-GB" smtClean="0"/>
          </a:p>
          <a:p>
            <a:pPr eaLnBrk="1" hangingPunct="1"/>
            <a:endParaRPr lang="en-GB" smtClean="0"/>
          </a:p>
        </p:txBody>
      </p:sp>
      <p:sp>
        <p:nvSpPr>
          <p:cNvPr id="12291" name="Title 2"/>
          <p:cNvSpPr>
            <a:spLocks noGrp="1"/>
          </p:cNvSpPr>
          <p:nvPr>
            <p:ph type="title"/>
          </p:nvPr>
        </p:nvSpPr>
        <p:spPr>
          <a:xfrm>
            <a:off x="900113" y="549275"/>
            <a:ext cx="5400675" cy="504825"/>
          </a:xfrm>
        </p:spPr>
        <p:txBody>
          <a:bodyPr/>
          <a:lstStyle/>
          <a:p>
            <a:pPr eaLnBrk="1" hangingPunct="1"/>
            <a:r>
              <a:rPr lang="en-GB" smtClean="0"/>
              <a:t>Questions</a:t>
            </a:r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250825" y="6308725"/>
            <a:ext cx="78105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Placeholder 1"/>
          <p:cNvSpPr>
            <a:spLocks noGrp="1"/>
          </p:cNvSpPr>
          <p:nvPr>
            <p:ph type="body" idx="1"/>
          </p:nvPr>
        </p:nvSpPr>
        <p:spPr>
          <a:xfrm>
            <a:off x="900113" y="1773238"/>
            <a:ext cx="7920037" cy="4319587"/>
          </a:xfrm>
        </p:spPr>
        <p:txBody>
          <a:bodyPr/>
          <a:lstStyle/>
          <a:p>
            <a:pPr eaLnBrk="1" hangingPunct="1"/>
            <a:r>
              <a:rPr lang="en-GB" smtClean="0"/>
              <a:t>November 2012 Operational Framework said:</a:t>
            </a:r>
            <a:r>
              <a:rPr lang="en-GB" i="1" smtClean="0"/>
              <a:t> </a:t>
            </a:r>
            <a:r>
              <a:rPr lang="en-GB" smtClean="0"/>
              <a:t>“the Government... is minded to use Elexon as the settlement agent on behalf of the CfD counterparty.”</a:t>
            </a:r>
            <a:endParaRPr lang="en-GB" i="1" smtClean="0"/>
          </a:p>
          <a:p>
            <a:pPr eaLnBrk="1" hangingPunct="1"/>
            <a:r>
              <a:rPr lang="en-GB" smtClean="0"/>
              <a:t>Intention to designate the BSCCo published in stakeholder bulletin and in notice in OJEU</a:t>
            </a:r>
          </a:p>
          <a:p>
            <a:pPr eaLnBrk="1" hangingPunct="1"/>
            <a:r>
              <a:rPr lang="en-GB" smtClean="0"/>
              <a:t>Not-for-profit</a:t>
            </a:r>
          </a:p>
          <a:p>
            <a:pPr eaLnBrk="1" hangingPunct="1"/>
            <a:r>
              <a:rPr lang="en-GB" smtClean="0"/>
              <a:t>Already collects and processes required data </a:t>
            </a:r>
          </a:p>
          <a:p>
            <a:pPr eaLnBrk="1" hangingPunct="1"/>
            <a:r>
              <a:rPr lang="en-GB" smtClean="0"/>
              <a:t>Settlement agent for both Capacity Market and Contracts for Difference</a:t>
            </a:r>
          </a:p>
          <a:p>
            <a:pPr eaLnBrk="1" hangingPunct="1"/>
            <a:r>
              <a:rPr lang="en-GB" smtClean="0"/>
              <a:t>Intention published in stakeholder bulletin and in notice in OJEU</a:t>
            </a:r>
          </a:p>
          <a:p>
            <a:pPr eaLnBrk="1" hangingPunct="1"/>
            <a:r>
              <a:rPr lang="en-GB" smtClean="0"/>
              <a:t>Formally appointed to the role by a future modification of industry Codes and Licences –through powers proposed to be granted to the Secretary of State for Energy and Climate Change under the Energy Bill currently before Parliament.</a:t>
            </a:r>
          </a:p>
          <a:p>
            <a:pPr eaLnBrk="1" hangingPunct="1"/>
            <a:r>
              <a:rPr lang="en-GB" smtClean="0"/>
              <a:t>Anticipate that majority of settlement function will be in secondary regulations – so for instance using clear formula for calculating payment.</a:t>
            </a:r>
          </a:p>
          <a:p>
            <a:pPr eaLnBrk="1" hangingPunct="1"/>
            <a:endParaRPr lang="en-GB" smtClean="0"/>
          </a:p>
          <a:p>
            <a:pPr eaLnBrk="1" hangingPunct="1">
              <a:buFontTx/>
              <a:buNone/>
            </a:pPr>
            <a:endParaRPr lang="en-GB" b="1" smtClean="0"/>
          </a:p>
        </p:txBody>
      </p:sp>
      <p:sp>
        <p:nvSpPr>
          <p:cNvPr id="13315" name="Title 2"/>
          <p:cNvSpPr>
            <a:spLocks noGrp="1"/>
          </p:cNvSpPr>
          <p:nvPr>
            <p:ph type="title"/>
          </p:nvPr>
        </p:nvSpPr>
        <p:spPr>
          <a:xfrm>
            <a:off x="900113" y="404813"/>
            <a:ext cx="5903912" cy="504825"/>
          </a:xfrm>
        </p:spPr>
        <p:txBody>
          <a:bodyPr/>
          <a:lstStyle/>
          <a:p>
            <a:pPr eaLnBrk="1" hangingPunct="1"/>
            <a:r>
              <a:rPr lang="en-GB" smtClean="0"/>
              <a:t>Intention to designate Elexon as Settlement Agent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250825" y="6308725"/>
            <a:ext cx="78105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>
          <a:xfrm>
            <a:off x="900113" y="476250"/>
            <a:ext cx="6335712" cy="504825"/>
          </a:xfrm>
        </p:spPr>
        <p:txBody>
          <a:bodyPr/>
          <a:lstStyle/>
          <a:p>
            <a:pPr eaLnBrk="1" hangingPunct="1"/>
            <a:r>
              <a:rPr lang="en-GB" smtClean="0"/>
              <a:t>Anticipate that Settlement Agent will carry out measurement and payment functions</a:t>
            </a:r>
          </a:p>
        </p:txBody>
      </p:sp>
      <p:sp>
        <p:nvSpPr>
          <p:cNvPr id="14339" name="Rectangle 107"/>
          <p:cNvSpPr>
            <a:spLocks noChangeArrowheads="1"/>
          </p:cNvSpPr>
          <p:nvPr/>
        </p:nvSpPr>
        <p:spPr bwMode="auto">
          <a:xfrm>
            <a:off x="179388" y="6308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  <p:graphicFrame>
        <p:nvGraphicFramePr>
          <p:cNvPr id="111" name="Diagram 110"/>
          <p:cNvGraphicFramePr/>
          <p:nvPr/>
        </p:nvGraphicFramePr>
        <p:xfrm>
          <a:off x="395536" y="1700808"/>
          <a:ext cx="3600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2" name="Diagram 111"/>
          <p:cNvGraphicFramePr/>
          <p:nvPr/>
        </p:nvGraphicFramePr>
        <p:xfrm>
          <a:off x="4283968" y="1700808"/>
          <a:ext cx="4644008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Placeholder 1"/>
          <p:cNvSpPr>
            <a:spLocks noGrp="1"/>
          </p:cNvSpPr>
          <p:nvPr>
            <p:ph type="body" idx="1"/>
          </p:nvPr>
        </p:nvSpPr>
        <p:spPr>
          <a:xfrm>
            <a:off x="755650" y="1628775"/>
            <a:ext cx="7561263" cy="4464050"/>
          </a:xfrm>
        </p:spPr>
        <p:txBody>
          <a:bodyPr/>
          <a:lstStyle/>
          <a:p>
            <a:pPr eaLnBrk="1" hangingPunct="1"/>
            <a:r>
              <a:rPr lang="en-GB" sz="1400" smtClean="0"/>
              <a:t>Working with Elexon and industry on the following design issues</a:t>
            </a:r>
          </a:p>
          <a:p>
            <a:pPr lvl="1" eaLnBrk="1" hangingPunct="1"/>
            <a:r>
              <a:rPr lang="en-GB" sz="1400" smtClean="0"/>
              <a:t>Collateral </a:t>
            </a:r>
          </a:p>
          <a:p>
            <a:pPr lvl="1" eaLnBrk="1" hangingPunct="1"/>
            <a:r>
              <a:rPr lang="en-GB" sz="1400" smtClean="0"/>
              <a:t>Data requirements and verification</a:t>
            </a:r>
          </a:p>
          <a:p>
            <a:pPr lvl="1" eaLnBrk="1" hangingPunct="1"/>
            <a:r>
              <a:rPr lang="en-GB" sz="1400" smtClean="0"/>
              <a:t>Forecasting</a:t>
            </a:r>
          </a:p>
          <a:p>
            <a:pPr lvl="1" eaLnBrk="1" hangingPunct="1"/>
            <a:r>
              <a:rPr lang="en-GB" sz="1400" smtClean="0"/>
              <a:t>Invoicing</a:t>
            </a:r>
          </a:p>
          <a:p>
            <a:pPr lvl="1" eaLnBrk="1" hangingPunct="1"/>
            <a:r>
              <a:rPr lang="en-GB" sz="1400" smtClean="0"/>
              <a:t>Settlement period</a:t>
            </a:r>
          </a:p>
          <a:p>
            <a:pPr lvl="1" eaLnBrk="1" hangingPunct="1"/>
            <a:r>
              <a:rPr lang="en-GB" sz="1400" smtClean="0"/>
              <a:t>Frequency of reconciliation</a:t>
            </a:r>
          </a:p>
          <a:p>
            <a:pPr lvl="1" eaLnBrk="1" hangingPunct="1"/>
            <a:r>
              <a:rPr lang="en-GB" sz="1400" smtClean="0"/>
              <a:t>Appeals process </a:t>
            </a:r>
          </a:p>
          <a:p>
            <a:pPr lvl="1" eaLnBrk="1" hangingPunct="1"/>
            <a:r>
              <a:rPr lang="en-GB" sz="1400" smtClean="0"/>
              <a:t>Exemption for EIIs</a:t>
            </a:r>
          </a:p>
          <a:p>
            <a:pPr lvl="1" eaLnBrk="1" hangingPunct="1"/>
            <a:r>
              <a:rPr lang="en-GB" sz="1400" smtClean="0"/>
              <a:t>System testing – what information do you need to begin systems design and testing</a:t>
            </a:r>
          </a:p>
          <a:p>
            <a:pPr eaLnBrk="1" hangingPunct="1"/>
            <a:endParaRPr lang="en-GB" sz="1400" smtClean="0"/>
          </a:p>
          <a:p>
            <a:pPr eaLnBrk="1" hangingPunct="1">
              <a:buFontTx/>
              <a:buNone/>
            </a:pPr>
            <a:r>
              <a:rPr lang="en-GB" sz="1400" b="1" smtClean="0"/>
              <a:t>Questions</a:t>
            </a:r>
          </a:p>
          <a:p>
            <a:pPr eaLnBrk="1" hangingPunct="1"/>
            <a:r>
              <a:rPr lang="en-GB" sz="1400" smtClean="0"/>
              <a:t>How would you like to engage on these issues? Should it be you or others from your organisation, or through existing Elexon mechanisms? </a:t>
            </a:r>
          </a:p>
          <a:p>
            <a:pPr eaLnBrk="1" hangingPunct="1"/>
            <a:r>
              <a:rPr lang="en-GB" sz="1400" smtClean="0"/>
              <a:t>Which are the priority issues for you?</a:t>
            </a:r>
          </a:p>
          <a:p>
            <a:pPr eaLnBrk="1" hangingPunct="1">
              <a:buFontTx/>
              <a:buNone/>
            </a:pPr>
            <a:endParaRPr lang="en-GB" smtClean="0"/>
          </a:p>
          <a:p>
            <a:pPr eaLnBrk="1" hangingPunct="1"/>
            <a:endParaRPr lang="en-GB" smtClean="0"/>
          </a:p>
          <a:p>
            <a:pPr eaLnBrk="1" hangingPunct="1">
              <a:buFontTx/>
              <a:buNone/>
            </a:pPr>
            <a:endParaRPr lang="en-GB" smtClean="0"/>
          </a:p>
          <a:p>
            <a:pPr eaLnBrk="1" hangingPunct="1"/>
            <a:endParaRPr lang="en-GB" smtClean="0"/>
          </a:p>
          <a:p>
            <a:pPr eaLnBrk="1" hangingPunct="1">
              <a:buFontTx/>
              <a:buNone/>
            </a:pPr>
            <a:endParaRPr lang="en-GB" b="1" smtClean="0"/>
          </a:p>
        </p:txBody>
      </p:sp>
      <p:sp>
        <p:nvSpPr>
          <p:cNvPr id="15363" name="Title 2"/>
          <p:cNvSpPr>
            <a:spLocks noGrp="1"/>
          </p:cNvSpPr>
          <p:nvPr>
            <p:ph type="title"/>
          </p:nvPr>
        </p:nvSpPr>
        <p:spPr>
          <a:xfrm>
            <a:off x="900113" y="476250"/>
            <a:ext cx="5975350" cy="504825"/>
          </a:xfrm>
        </p:spPr>
        <p:txBody>
          <a:bodyPr/>
          <a:lstStyle/>
          <a:p>
            <a:pPr eaLnBrk="1" hangingPunct="1"/>
            <a:r>
              <a:rPr lang="en-GB" smtClean="0"/>
              <a:t>Working with Elexon on settlement design</a:t>
            </a:r>
          </a:p>
        </p:txBody>
      </p:sp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179388" y="6308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Placeholder 1"/>
          <p:cNvSpPr>
            <a:spLocks noGrp="1"/>
          </p:cNvSpPr>
          <p:nvPr>
            <p:ph type="body" idx="1"/>
          </p:nvPr>
        </p:nvSpPr>
        <p:spPr>
          <a:xfrm>
            <a:off x="827088" y="1628775"/>
            <a:ext cx="6616700" cy="4032250"/>
          </a:xfrm>
        </p:spPr>
        <p:txBody>
          <a:bodyPr/>
          <a:lstStyle/>
          <a:p>
            <a:endParaRPr lang="en-GB" sz="1400" smtClean="0">
              <a:solidFill>
                <a:schemeClr val="bg2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1400" smtClean="0">
                <a:solidFill>
                  <a:schemeClr val="bg2"/>
                </a:solidFill>
              </a:rPr>
              <a:t>A series of meetings are underway with suppliers, issues being considered include:</a:t>
            </a:r>
          </a:p>
          <a:p>
            <a:pPr>
              <a:lnSpc>
                <a:spcPct val="114000"/>
              </a:lnSpc>
            </a:pPr>
            <a:r>
              <a:rPr lang="en-GB" sz="1400" smtClean="0">
                <a:solidFill>
                  <a:schemeClr val="bg2"/>
                </a:solidFill>
              </a:rPr>
              <a:t>Will suppliers or Government be responsible for identifying exempt EII’s?</a:t>
            </a:r>
          </a:p>
          <a:p>
            <a:pPr>
              <a:lnSpc>
                <a:spcPct val="114000"/>
              </a:lnSpc>
            </a:pPr>
            <a:r>
              <a:rPr lang="en-GB" sz="1400" smtClean="0">
                <a:solidFill>
                  <a:schemeClr val="bg2"/>
                </a:solidFill>
              </a:rPr>
              <a:t> How would relevant EII’s prove their exemption e.g. certificate, on a list?</a:t>
            </a:r>
          </a:p>
          <a:p>
            <a:pPr>
              <a:lnSpc>
                <a:spcPct val="114000"/>
              </a:lnSpc>
            </a:pPr>
            <a:r>
              <a:rPr lang="en-GB" sz="1400" smtClean="0">
                <a:solidFill>
                  <a:schemeClr val="bg2"/>
                </a:solidFill>
              </a:rPr>
              <a:t>If the exemption is product specific how could exempt electricity usage from EII companies be separately identified from e.g. electricity used for producing non exempt products, office use?  </a:t>
            </a:r>
          </a:p>
          <a:p>
            <a:pPr>
              <a:lnSpc>
                <a:spcPct val="114000"/>
              </a:lnSpc>
            </a:pPr>
            <a:r>
              <a:rPr lang="en-GB" sz="1400" smtClean="0">
                <a:solidFill>
                  <a:schemeClr val="bg2"/>
                </a:solidFill>
              </a:rPr>
              <a:t>How can we identify EII data:</a:t>
            </a:r>
          </a:p>
          <a:p>
            <a:pPr lvl="1">
              <a:lnSpc>
                <a:spcPct val="114000"/>
              </a:lnSpc>
              <a:buFont typeface="Arial" charset="0"/>
              <a:buChar char="•"/>
            </a:pPr>
            <a:r>
              <a:rPr lang="en-GB" sz="1400" smtClean="0">
                <a:solidFill>
                  <a:schemeClr val="bg2"/>
                </a:solidFill>
              </a:rPr>
              <a:t>Is it possible to flag exempt EII electricity usage within supplier databases and in the BSC central registration database (Supplier Verification Agent)? Or; </a:t>
            </a:r>
          </a:p>
          <a:p>
            <a:pPr lvl="1">
              <a:lnSpc>
                <a:spcPct val="114000"/>
              </a:lnSpc>
              <a:buFont typeface="Arial" charset="0"/>
              <a:buChar char="•"/>
            </a:pPr>
            <a:r>
              <a:rPr lang="en-GB" sz="1400" smtClean="0">
                <a:solidFill>
                  <a:schemeClr val="bg2"/>
                </a:solidFill>
              </a:rPr>
              <a:t>Tag relevant meters at EII production locations?</a:t>
            </a:r>
          </a:p>
          <a:p>
            <a:pPr>
              <a:lnSpc>
                <a:spcPct val="114000"/>
              </a:lnSpc>
            </a:pPr>
            <a:r>
              <a:rPr lang="en-GB" sz="1400" smtClean="0">
                <a:solidFill>
                  <a:schemeClr val="bg2"/>
                </a:solidFill>
              </a:rPr>
              <a:t>What assurance processes can be put in place to ensure information is accurate e.g. inspecting relevant meters?</a:t>
            </a:r>
          </a:p>
          <a:p>
            <a:pPr>
              <a:lnSpc>
                <a:spcPct val="114000"/>
              </a:lnSpc>
            </a:pPr>
            <a:r>
              <a:rPr lang="en-GB" sz="1400" smtClean="0">
                <a:solidFill>
                  <a:schemeClr val="bg2"/>
                </a:solidFill>
              </a:rPr>
              <a:t>What monitoring procedures should be in place i.e. what happens if status changes and they are no longer exempt? </a:t>
            </a:r>
          </a:p>
          <a:p>
            <a:endParaRPr lang="en-GB" smtClean="0"/>
          </a:p>
        </p:txBody>
      </p:sp>
      <p:sp>
        <p:nvSpPr>
          <p:cNvPr id="16387" name="Title 2"/>
          <p:cNvSpPr>
            <a:spLocks noGrp="1"/>
          </p:cNvSpPr>
          <p:nvPr>
            <p:ph type="title"/>
          </p:nvPr>
        </p:nvSpPr>
        <p:spPr>
          <a:xfrm>
            <a:off x="900113" y="404813"/>
            <a:ext cx="5400675" cy="504825"/>
          </a:xfrm>
        </p:spPr>
        <p:txBody>
          <a:bodyPr/>
          <a:lstStyle/>
          <a:p>
            <a:r>
              <a:rPr lang="en-GB" smtClean="0"/>
              <a:t>Identification of Energy Intensive Industries</a:t>
            </a: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179388" y="6308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2"/>
          <p:cNvSpPr>
            <a:spLocks noGrp="1"/>
          </p:cNvSpPr>
          <p:nvPr>
            <p:ph type="title"/>
          </p:nvPr>
        </p:nvSpPr>
        <p:spPr>
          <a:xfrm>
            <a:off x="900113" y="404813"/>
            <a:ext cx="5400675" cy="504825"/>
          </a:xfrm>
        </p:spPr>
        <p:txBody>
          <a:bodyPr/>
          <a:lstStyle/>
          <a:p>
            <a:pPr eaLnBrk="1" hangingPunct="1"/>
            <a:r>
              <a:rPr lang="en-GB" smtClean="0"/>
              <a:t>Call for Evidence illustrated importance of systems testing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79388" y="6308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395536" y="1628800"/>
          <a:ext cx="8424936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95288" y="5229225"/>
            <a:ext cx="8497887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dirty="0">
                <a:solidFill>
                  <a:schemeClr val="bg2"/>
                </a:solidFill>
                <a:latin typeface="Arial" pitchFamily="34" charset="0"/>
              </a:rPr>
              <a:t>Questions: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n-GB" dirty="0">
                <a:solidFill>
                  <a:schemeClr val="bg2"/>
                </a:solidFill>
                <a:latin typeface="Arial" pitchFamily="34" charset="0"/>
              </a:rPr>
              <a:t>What information do you need to begin system design and testing?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n-GB" dirty="0">
                <a:solidFill>
                  <a:schemeClr val="bg2"/>
                </a:solidFill>
                <a:latin typeface="Arial" pitchFamily="34" charset="0"/>
              </a:rPr>
              <a:t>Any comments on timeline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b="1" smtClean="0"/>
              <a:t/>
            </a:r>
            <a:br>
              <a:rPr lang="en-GB" b="1" smtClean="0"/>
            </a:br>
            <a:r>
              <a:rPr lang="en-GB" b="1" smtClean="0"/>
              <a:t>Supplier Obligation</a:t>
            </a:r>
            <a:br>
              <a:rPr lang="en-GB" b="1" smtClean="0"/>
            </a:br>
            <a:r>
              <a:rPr lang="en-GB" b="1" smtClean="0"/>
              <a:t/>
            </a:r>
            <a:br>
              <a:rPr lang="en-GB" b="1" smtClean="0"/>
            </a:br>
            <a:r>
              <a:rPr lang="en-GB" b="1" smtClean="0"/>
              <a:t/>
            </a:r>
            <a:br>
              <a:rPr lang="en-GB" b="1" smtClean="0"/>
            </a:br>
            <a:r>
              <a:rPr lang="en-GB" b="1" smtClean="0"/>
              <a:t/>
            </a:r>
            <a:br>
              <a:rPr lang="en-GB" b="1" smtClean="0"/>
            </a:br>
            <a:r>
              <a:rPr lang="en-GB" sz="2400" b="1" smtClean="0"/>
              <a:t>Helen Dhoot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idx="1"/>
          </p:nvPr>
        </p:nvSpPr>
        <p:spPr>
          <a:xfrm>
            <a:off x="900113" y="1628775"/>
            <a:ext cx="6616700" cy="40322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2400" b="1" smtClean="0"/>
              <a:t>Aims</a:t>
            </a:r>
          </a:p>
          <a:p>
            <a:pPr eaLnBrk="1" hangingPunct="1"/>
            <a:r>
              <a:rPr lang="en-GB" sz="2800" smtClean="0"/>
              <a:t>Following initial analysis of the Call for Evidence responses, the aim of the session is to seek the group’s views on:</a:t>
            </a:r>
          </a:p>
          <a:p>
            <a:pPr lvl="1" eaLnBrk="1" hangingPunct="1"/>
            <a:r>
              <a:rPr lang="en-GB" sz="2800" smtClean="0"/>
              <a:t>Efficacy of amendments to the design of the variable rate levy to mitigate key concerns</a:t>
            </a:r>
          </a:p>
          <a:p>
            <a:pPr lvl="1" eaLnBrk="1" hangingPunct="1"/>
            <a:r>
              <a:rPr lang="en-GB" sz="2800" smtClean="0"/>
              <a:t>Design of a fixed rate levy and implications</a:t>
            </a:r>
          </a:p>
          <a:p>
            <a:pPr eaLnBrk="1" hangingPunct="1"/>
            <a:endParaRPr lang="en-GB" sz="2400" smtClean="0"/>
          </a:p>
        </p:txBody>
      </p:sp>
      <p:sp>
        <p:nvSpPr>
          <p:cNvPr id="512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Aims of the session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179388" y="6308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1800"/>
              </a:spcAft>
            </a:pPr>
            <a:r>
              <a:rPr lang="en-GB" sz="1600" smtClean="0"/>
              <a:t>Over 25 responses</a:t>
            </a:r>
          </a:p>
          <a:p>
            <a:pPr eaLnBrk="1" hangingPunct="1">
              <a:spcAft>
                <a:spcPts val="1800"/>
              </a:spcAft>
            </a:pPr>
            <a:r>
              <a:rPr lang="en-GB" sz="1600" smtClean="0"/>
              <a:t>Difficulties of hedging and bearing the risk of price volatility</a:t>
            </a:r>
          </a:p>
          <a:p>
            <a:pPr eaLnBrk="1" hangingPunct="1">
              <a:spcAft>
                <a:spcPts val="1800"/>
              </a:spcAft>
            </a:pPr>
            <a:r>
              <a:rPr lang="en-GB" sz="1600" smtClean="0"/>
              <a:t>Majority preference for a fixed rate but not all </a:t>
            </a:r>
          </a:p>
          <a:p>
            <a:pPr eaLnBrk="1" hangingPunct="1">
              <a:spcAft>
                <a:spcPts val="1800"/>
              </a:spcAft>
            </a:pPr>
            <a:r>
              <a:rPr lang="en-GB" sz="1600" smtClean="0"/>
              <a:t>Variety of views on the settlement period</a:t>
            </a:r>
          </a:p>
          <a:p>
            <a:pPr eaLnBrk="1" hangingPunct="1">
              <a:spcAft>
                <a:spcPts val="1800"/>
              </a:spcAft>
            </a:pPr>
            <a:r>
              <a:rPr lang="en-GB" sz="1600" smtClean="0"/>
              <a:t>Impacts of posting collateral</a:t>
            </a:r>
          </a:p>
          <a:p>
            <a:pPr eaLnBrk="1" hangingPunct="1">
              <a:spcAft>
                <a:spcPts val="1800"/>
              </a:spcAft>
            </a:pPr>
            <a:r>
              <a:rPr lang="en-GB" sz="1600" smtClean="0"/>
              <a:t>Next steps</a:t>
            </a:r>
          </a:p>
          <a:p>
            <a:pPr lvl="1" eaLnBrk="1" hangingPunct="1">
              <a:spcAft>
                <a:spcPts val="600"/>
              </a:spcAft>
            </a:pPr>
            <a:r>
              <a:rPr lang="en-GB" sz="1600" smtClean="0"/>
              <a:t>Further consideration of volatility and impacts on a business</a:t>
            </a:r>
          </a:p>
          <a:p>
            <a:pPr lvl="1" eaLnBrk="1" hangingPunct="1">
              <a:spcAft>
                <a:spcPts val="1800"/>
              </a:spcAft>
            </a:pPr>
            <a:r>
              <a:rPr lang="en-GB" sz="1600" smtClean="0"/>
              <a:t>Options for levy design to mitigate impacts including scoping changes to variable rate and options for fixed rate</a:t>
            </a:r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Call for evidence</a:t>
            </a: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179388" y="6308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Options suggested to mitigate the impact of the variable rate could include:</a:t>
            </a:r>
          </a:p>
          <a:p>
            <a:pPr lvl="1" eaLnBrk="1" hangingPunct="1"/>
            <a:r>
              <a:rPr lang="en-GB" sz="2800" smtClean="0"/>
              <a:t>Payments are forecast centrally, or</a:t>
            </a:r>
          </a:p>
          <a:p>
            <a:pPr lvl="1" eaLnBrk="1" hangingPunct="1"/>
            <a:r>
              <a:rPr lang="en-GB" sz="2800" smtClean="0"/>
              <a:t>Different rate for different suppliers, e.g. vertically integrated and non vertically integrated</a:t>
            </a:r>
          </a:p>
          <a:p>
            <a:pPr eaLnBrk="1" hangingPunct="1"/>
            <a:r>
              <a:rPr lang="en-GB" sz="2800" b="1" smtClean="0"/>
              <a:t>What are the implications of these?</a:t>
            </a:r>
          </a:p>
        </p:txBody>
      </p:sp>
      <p:sp>
        <p:nvSpPr>
          <p:cNvPr id="717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Potential options for the variable levy design</a:t>
            </a: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179388" y="6308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Placeholder 1"/>
          <p:cNvSpPr>
            <a:spLocks noGrp="1"/>
          </p:cNvSpPr>
          <p:nvPr>
            <p:ph type="body" idx="1"/>
          </p:nvPr>
        </p:nvSpPr>
        <p:spPr>
          <a:xfrm>
            <a:off x="971550" y="1773238"/>
            <a:ext cx="6616700" cy="4032250"/>
          </a:xfrm>
        </p:spPr>
        <p:txBody>
          <a:bodyPr/>
          <a:lstStyle/>
          <a:p>
            <a:pPr eaLnBrk="1" hangingPunct="1"/>
            <a:r>
              <a:rPr lang="en-GB" sz="2400" b="1" smtClean="0"/>
              <a:t>What is a feasible / practical settlement period? </a:t>
            </a:r>
          </a:p>
          <a:p>
            <a:pPr eaLnBrk="1" hangingPunct="1"/>
            <a:r>
              <a:rPr lang="en-GB" sz="2400" b="1" smtClean="0"/>
              <a:t>What are the advantages and disadvantages of a shorter period? </a:t>
            </a:r>
          </a:p>
        </p:txBody>
      </p:sp>
      <p:sp>
        <p:nvSpPr>
          <p:cNvPr id="819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Other questions </a:t>
            </a: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179388" y="6308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GB" sz="2000" dirty="0" smtClean="0"/>
              <a:t>Fixed rate would transfer risk to the Counterparty</a:t>
            </a:r>
          </a:p>
          <a:p>
            <a:pPr marL="0" indent="0" eaLnBrk="1" hangingPunct="1">
              <a:buFontTx/>
              <a:buNone/>
              <a:defRPr/>
            </a:pPr>
            <a:r>
              <a:rPr lang="en-GB" sz="2000" dirty="0" smtClean="0"/>
              <a:t>One option: </a:t>
            </a:r>
          </a:p>
          <a:p>
            <a:pPr eaLnBrk="1" hangingPunct="1">
              <a:defRPr/>
            </a:pPr>
            <a:r>
              <a:rPr lang="en-GB" sz="2000" dirty="0" smtClean="0"/>
              <a:t>Forecast rate per </a:t>
            </a:r>
            <a:r>
              <a:rPr lang="en-GB" sz="2000" dirty="0"/>
              <a:t>kilowatt hour</a:t>
            </a:r>
          </a:p>
          <a:p>
            <a:pPr eaLnBrk="1" hangingPunct="1">
              <a:defRPr/>
            </a:pPr>
            <a:r>
              <a:rPr lang="en-GB" sz="2000" dirty="0" smtClean="0"/>
              <a:t>Build </a:t>
            </a:r>
            <a:r>
              <a:rPr lang="en-GB" sz="2000" dirty="0"/>
              <a:t>up of a ‘buffer fund’ from suppliers</a:t>
            </a:r>
          </a:p>
          <a:p>
            <a:pPr eaLnBrk="1" hangingPunct="1">
              <a:defRPr/>
            </a:pPr>
            <a:r>
              <a:rPr lang="en-GB" sz="2000" dirty="0" smtClean="0"/>
              <a:t>Notified in advance (what period)</a:t>
            </a:r>
          </a:p>
          <a:p>
            <a:pPr eaLnBrk="1" hangingPunct="1">
              <a:defRPr/>
            </a:pPr>
            <a:r>
              <a:rPr lang="en-GB" sz="2000" dirty="0" smtClean="0"/>
              <a:t>Monthly (or shorter) settlement</a:t>
            </a:r>
          </a:p>
          <a:p>
            <a:pPr eaLnBrk="1" hangingPunct="1">
              <a:defRPr/>
            </a:pPr>
            <a:r>
              <a:rPr lang="en-GB" sz="2000" dirty="0" smtClean="0"/>
              <a:t>Collateral</a:t>
            </a:r>
          </a:p>
          <a:p>
            <a:pPr eaLnBrk="1" hangingPunct="1">
              <a:defRPr/>
            </a:pPr>
            <a:r>
              <a:rPr lang="en-GB" sz="2000" dirty="0" smtClean="0"/>
              <a:t>Reconciliation</a:t>
            </a:r>
          </a:p>
          <a:p>
            <a:pPr marL="0" indent="0" eaLnBrk="1" hangingPunct="1">
              <a:buFontTx/>
              <a:buNone/>
              <a:defRPr/>
            </a:pPr>
            <a:r>
              <a:rPr lang="en-GB" sz="2000" b="1" dirty="0" smtClean="0"/>
              <a:t>Comments? Are </a:t>
            </a:r>
            <a:r>
              <a:rPr lang="en-GB" sz="2000" b="1" dirty="0"/>
              <a:t>there other suggestions of </a:t>
            </a:r>
            <a:r>
              <a:rPr lang="en-GB" sz="2000" b="1" dirty="0" smtClean="0"/>
              <a:t> how to do a </a:t>
            </a:r>
            <a:r>
              <a:rPr lang="en-GB" sz="2000" b="1" dirty="0"/>
              <a:t>fixed rate levy?</a:t>
            </a:r>
          </a:p>
          <a:p>
            <a:pPr eaLnBrk="1" hangingPunct="1">
              <a:defRPr/>
            </a:pPr>
            <a:endParaRPr lang="en-GB" sz="2400" dirty="0" smtClean="0"/>
          </a:p>
          <a:p>
            <a:pPr marL="0" indent="0" eaLnBrk="1" hangingPunct="1">
              <a:buFontTx/>
              <a:buNone/>
              <a:defRPr/>
            </a:pPr>
            <a:endParaRPr lang="en-GB" sz="2400" dirty="0" smtClean="0"/>
          </a:p>
          <a:p>
            <a:pPr eaLnBrk="1" hangingPunct="1">
              <a:defRPr/>
            </a:pPr>
            <a:endParaRPr lang="en-GB" dirty="0"/>
          </a:p>
        </p:txBody>
      </p:sp>
      <p:sp>
        <p:nvSpPr>
          <p:cNvPr id="92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Fixed rate alternative</a:t>
            </a: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179388" y="6308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1800" b="1" smtClean="0"/>
              <a:t>What are the implications and key risks of a fixed rate levy for generators?  </a:t>
            </a:r>
          </a:p>
          <a:p>
            <a:pPr eaLnBrk="1" hangingPunct="1"/>
            <a:r>
              <a:rPr lang="en-GB" sz="1800" b="1" smtClean="0"/>
              <a:t>What are the implications and key risks of a fixed rate levy for suppliers? </a:t>
            </a:r>
          </a:p>
          <a:p>
            <a:pPr eaLnBrk="1" hangingPunct="1"/>
            <a:endParaRPr lang="en-GB" sz="1800" b="1" smtClean="0"/>
          </a:p>
          <a:p>
            <a:pPr eaLnBrk="1" hangingPunct="1"/>
            <a:r>
              <a:rPr lang="en-GB" sz="1800" b="1" smtClean="0"/>
              <a:t>How do you envisage reconciliation working under a fixed rate levy? </a:t>
            </a:r>
          </a:p>
          <a:p>
            <a:pPr eaLnBrk="1" hangingPunct="1"/>
            <a:r>
              <a:rPr lang="en-GB" sz="1800" b="1" smtClean="0"/>
              <a:t>How much does market share change throughout the year?</a:t>
            </a:r>
          </a:p>
        </p:txBody>
      </p:sp>
      <p:sp>
        <p:nvSpPr>
          <p:cNvPr id="1024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Questions on a fixed rate</a:t>
            </a:r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179388" y="6308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b="1" smtClean="0"/>
              <a:t>Settlement</a:t>
            </a:r>
            <a:br>
              <a:rPr lang="en-GB" b="1" smtClean="0"/>
            </a:br>
            <a:r>
              <a:rPr lang="en-GB" b="1" smtClean="0"/>
              <a:t/>
            </a:r>
            <a:br>
              <a:rPr lang="en-GB" b="1" smtClean="0"/>
            </a:br>
            <a:r>
              <a:rPr lang="en-GB" b="1" smtClean="0"/>
              <a:t/>
            </a:r>
            <a:br>
              <a:rPr lang="en-GB" b="1" smtClean="0"/>
            </a:br>
            <a:endParaRPr lang="en-GB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cc_ppt_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76200">
          <a:solidFill>
            <a:schemeClr val="bg2"/>
          </a:solidFill>
          <a:tailEnd type="arrow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42F145830E9C4DA7DD0FA0AD8C4B35" ma:contentTypeVersion="1" ma:contentTypeDescription="Create a new document." ma:contentTypeScope="" ma:versionID="d70ea42bf5a6953fb7cdec4cf43ec2f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5C7BC61-22B6-46C7-83D4-7ADE0D6EE2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F335D8D-1603-423B-BDD6-6F3BC4F9227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707E00-0419-4079-A5B0-31DEA5D76D59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1648</TotalTime>
  <Words>1066</Words>
  <Application>Microsoft Office PowerPoint</Application>
  <PresentationFormat>On-screen Show (4:3)</PresentationFormat>
  <Paragraphs>140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decc_ppt_template</vt:lpstr>
      <vt:lpstr>Supplier Obligation and Settlement Agent</vt:lpstr>
      <vt:lpstr> Supplier Obligation    Helen Dhoot</vt:lpstr>
      <vt:lpstr>Aims of the session</vt:lpstr>
      <vt:lpstr>Call for evidence</vt:lpstr>
      <vt:lpstr>Potential options for the variable levy design</vt:lpstr>
      <vt:lpstr>Other questions </vt:lpstr>
      <vt:lpstr>Fixed rate alternative</vt:lpstr>
      <vt:lpstr>Questions on a fixed rate</vt:lpstr>
      <vt:lpstr>Settlement   </vt:lpstr>
      <vt:lpstr>Questions</vt:lpstr>
      <vt:lpstr>Intention to designate Elexon as Settlement Agent</vt:lpstr>
      <vt:lpstr>Anticipate that Settlement Agent will carry out measurement and payment functions</vt:lpstr>
      <vt:lpstr>Working with Elexon on settlement design</vt:lpstr>
      <vt:lpstr>Identification of Energy Intensive Industries</vt:lpstr>
      <vt:lpstr>Call for Evidence illustrated importance of systems testing</vt:lpstr>
    </vt:vector>
  </TitlesOfParts>
  <Company>DECC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beer</dc:creator>
  <cp:lastModifiedBy>LC</cp:lastModifiedBy>
  <cp:revision>103</cp:revision>
  <cp:lastPrinted>2013-02-18T12:39:40Z</cp:lastPrinted>
  <dcterms:created xsi:type="dcterms:W3CDTF">2012-11-08T14:40:11Z</dcterms:created>
  <dcterms:modified xsi:type="dcterms:W3CDTF">2013-03-07T15:00:25Z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0x010100DA42F145830E9C4DA7DD0FA0AD8C4B35</vt:lpwstr>
  </property>
</Properties>
</file>